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27" r:id="rId2"/>
    <p:sldId id="485" r:id="rId3"/>
    <p:sldId id="486" r:id="rId4"/>
    <p:sldId id="523" r:id="rId5"/>
    <p:sldId id="524" r:id="rId6"/>
    <p:sldId id="545" r:id="rId7"/>
    <p:sldId id="532" r:id="rId8"/>
    <p:sldId id="525" r:id="rId9"/>
    <p:sldId id="526" r:id="rId10"/>
    <p:sldId id="546" r:id="rId11"/>
    <p:sldId id="495" r:id="rId12"/>
    <p:sldId id="511" r:id="rId13"/>
    <p:sldId id="512" r:id="rId14"/>
    <p:sldId id="535" r:id="rId15"/>
    <p:sldId id="537" r:id="rId16"/>
    <p:sldId id="456" r:id="rId17"/>
    <p:sldId id="538" r:id="rId18"/>
    <p:sldId id="539" r:id="rId19"/>
    <p:sldId id="528" r:id="rId20"/>
    <p:sldId id="529" r:id="rId21"/>
    <p:sldId id="540" r:id="rId22"/>
    <p:sldId id="541" r:id="rId23"/>
    <p:sldId id="542" r:id="rId24"/>
    <p:sldId id="543" r:id="rId25"/>
    <p:sldId id="544" r:id="rId26"/>
    <p:sldId id="323" r:id="rId27"/>
    <p:sldId id="530" r:id="rId28"/>
    <p:sldId id="534"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4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D0D"/>
    <a:srgbClr val="FFFFFF"/>
    <a:srgbClr val="FF6565"/>
    <a:srgbClr val="FF3737"/>
    <a:srgbClr val="FF5050"/>
    <a:srgbClr val="E60047"/>
    <a:srgbClr val="D60042"/>
    <a:srgbClr val="FCD21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92364" autoAdjust="0"/>
  </p:normalViewPr>
  <p:slideViewPr>
    <p:cSldViewPr snapToGrid="0" showGuides="1">
      <p:cViewPr>
        <p:scale>
          <a:sx n="50" d="100"/>
          <a:sy n="50" d="100"/>
        </p:scale>
        <p:origin x="-1602" y="-4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91ECF-547C-426B-A524-B8088C40E64B}" type="datetimeFigureOut">
              <a:rPr lang="id-ID" smtClean="0"/>
              <a:t>16/06/2020</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F2EE1-7D07-438D-ACAE-9D184C75BE09}" type="slidenum">
              <a:rPr lang="id-ID" smtClean="0"/>
              <a:t>‹#›</a:t>
            </a:fld>
            <a:endParaRPr lang="id-ID"/>
          </a:p>
        </p:txBody>
      </p:sp>
    </p:spTree>
    <p:extLst>
      <p:ext uri="{BB962C8B-B14F-4D97-AF65-F5344CB8AC3E}">
        <p14:creationId xmlns:p14="http://schemas.microsoft.com/office/powerpoint/2010/main" val="107390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dirty="0" smtClean="0"/>
              <a:t>https://catholicgirlbloggin.files.wordpress.com/2015/11/the-theory-of-everything-images.jpg</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a:t>
            </a:fld>
            <a:endParaRPr lang="id-ID"/>
          </a:p>
        </p:txBody>
      </p:sp>
    </p:spTree>
    <p:extLst>
      <p:ext uri="{BB962C8B-B14F-4D97-AF65-F5344CB8AC3E}">
        <p14:creationId xmlns:p14="http://schemas.microsoft.com/office/powerpoint/2010/main" val="1098291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https://image-cdn.hypb.st/https%3A%2F%2Fhk.hypebeast.com%2Ffiles%2F2018%2F02%2Fnatalie-portman-annihilation-netflix-1.jpg?fit=max&amp;cbr=1&amp;q=90&amp;w=750&amp;h=500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10</a:t>
            </a:fld>
            <a:endParaRPr lang="id-ID"/>
          </a:p>
        </p:txBody>
      </p:sp>
    </p:spTree>
    <p:extLst>
      <p:ext uri="{BB962C8B-B14F-4D97-AF65-F5344CB8AC3E}">
        <p14:creationId xmlns:p14="http://schemas.microsoft.com/office/powerpoint/2010/main" val="4053892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11</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12</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13</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14</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15</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16</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17</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18</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0C0D0D"/>
                </a:solidFill>
                <a:latin typeface="微軟正黑體" panose="020B0604030504040204" pitchFamily="34" charset="-120"/>
                <a:ea typeface="微軟正黑體" panose="020B0604030504040204" pitchFamily="34" charset="-120"/>
              </a:rPr>
              <a:t>https://www.clpgroup.com/NuclearEnergy/Chi/risk/risk5_2_1.aspx</a:t>
            </a:r>
            <a:endParaRPr lang="zh-TW" altLang="en-US" b="1" dirty="0" smtClean="0">
              <a:solidFill>
                <a:srgbClr val="0C0D0D"/>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19</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https://nerdist.com/wp-content/uploads/2018/01/Annihilation.jpg</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2</a:t>
            </a:fld>
            <a:endParaRPr lang="id-ID"/>
          </a:p>
        </p:txBody>
      </p:sp>
    </p:spTree>
    <p:extLst>
      <p:ext uri="{BB962C8B-B14F-4D97-AF65-F5344CB8AC3E}">
        <p14:creationId xmlns:p14="http://schemas.microsoft.com/office/powerpoint/2010/main" val="4053892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20</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21</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22</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23</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24</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https://images.pexels.com/photos/45717/pexels-photo-45717.jpeg?auto=compress&amp;cs=tinysrgb&amp;dpr=2&amp;h=650&amp;w=940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25</a:t>
            </a:fld>
            <a:endParaRPr lang="id-ID"/>
          </a:p>
        </p:txBody>
      </p:sp>
    </p:spTree>
    <p:extLst>
      <p:ext uri="{BB962C8B-B14F-4D97-AF65-F5344CB8AC3E}">
        <p14:creationId xmlns:p14="http://schemas.microsoft.com/office/powerpoint/2010/main" val="2429922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dirty="0" smtClean="0"/>
              <a:t>https://catholicgirlbloggin.files.wordpress.com/2015/11/the-theory-of-everything-images.jpg</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26</a:t>
            </a:fld>
            <a:endParaRPr lang="id-ID"/>
          </a:p>
        </p:txBody>
      </p:sp>
    </p:spTree>
    <p:extLst>
      <p:ext uri="{BB962C8B-B14F-4D97-AF65-F5344CB8AC3E}">
        <p14:creationId xmlns:p14="http://schemas.microsoft.com/office/powerpoint/2010/main" val="2554573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https://nerdist.com/wp-content/uploads/2018/01/Annihilation.jpg</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27</a:t>
            </a:fld>
            <a:endParaRPr lang="id-ID"/>
          </a:p>
        </p:txBody>
      </p:sp>
    </p:spTree>
    <p:extLst>
      <p:ext uri="{BB962C8B-B14F-4D97-AF65-F5344CB8AC3E}">
        <p14:creationId xmlns:p14="http://schemas.microsoft.com/office/powerpoint/2010/main" val="4053892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https://nerdist.com/wp-content/uploads/2018/01/Annihilation.jpg</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28</a:t>
            </a:fld>
            <a:endParaRPr lang="id-ID"/>
          </a:p>
        </p:txBody>
      </p:sp>
    </p:spTree>
    <p:extLst>
      <p:ext uri="{BB962C8B-B14F-4D97-AF65-F5344CB8AC3E}">
        <p14:creationId xmlns:p14="http://schemas.microsoft.com/office/powerpoint/2010/main" val="40538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https://image-cdn.hypb.st/https%3A%2F%2Fhk.hypebeast.com%2Ffiles%2F2018%2F02%2Fnatalie-portman-annihilation-netflix-1.jpg?fit=max&amp;cbr=1&amp;q=90&amp;w=750&amp;h=500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3</a:t>
            </a:fld>
            <a:endParaRPr lang="id-ID"/>
          </a:p>
        </p:txBody>
      </p:sp>
    </p:spTree>
    <p:extLst>
      <p:ext uri="{BB962C8B-B14F-4D97-AF65-F5344CB8AC3E}">
        <p14:creationId xmlns:p14="http://schemas.microsoft.com/office/powerpoint/2010/main" val="4053892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https://image-cdn.hypb.st/https%3A%2F%2Fhk.hypebeast.com%2Ffiles%2F2018%2F02%2Fnatalie-portman-annihilation-netflix-1.jpg?fit=max&amp;cbr=1&amp;q=90&amp;w=750&amp;h=500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4</a:t>
            </a:fld>
            <a:endParaRPr lang="id-ID"/>
          </a:p>
        </p:txBody>
      </p:sp>
    </p:spTree>
    <p:extLst>
      <p:ext uri="{BB962C8B-B14F-4D97-AF65-F5344CB8AC3E}">
        <p14:creationId xmlns:p14="http://schemas.microsoft.com/office/powerpoint/2010/main" val="4053892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https://image-cdn.hypb.st/https%3A%2F%2Fhk.hypebeast.com%2Ffiles%2F2018%2F02%2Fnatalie-portman-annihilation-netflix-1.jpg?fit=max&amp;cbr=1&amp;q=90&amp;w=750&amp;h=500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5</a:t>
            </a:fld>
            <a:endParaRPr lang="id-ID"/>
          </a:p>
        </p:txBody>
      </p:sp>
    </p:spTree>
    <p:extLst>
      <p:ext uri="{BB962C8B-B14F-4D97-AF65-F5344CB8AC3E}">
        <p14:creationId xmlns:p14="http://schemas.microsoft.com/office/powerpoint/2010/main" val="4053892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https://image-cdn.hypb.st/https%3A%2F%2Fhk.hypebeast.com%2Ffiles%2F2018%2F02%2Fnatalie-portman-annihilation-netflix-1.jpg?fit=max&amp;cbr=1&amp;q=90&amp;w=750&amp;h=500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6</a:t>
            </a:fld>
            <a:endParaRPr lang="id-ID"/>
          </a:p>
        </p:txBody>
      </p:sp>
    </p:spTree>
    <p:extLst>
      <p:ext uri="{BB962C8B-B14F-4D97-AF65-F5344CB8AC3E}">
        <p14:creationId xmlns:p14="http://schemas.microsoft.com/office/powerpoint/2010/main" val="405389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https://image-cdn.hypb.st/https%3A%2F%2Fhk.hypebeast.com%2Ffiles%2F2018%2F02%2Fnatalie-portman-annihilation-netflix-1.jpg?fit=max&amp;cbr=1&amp;q=90&amp;w=750&amp;h=500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7</a:t>
            </a:fld>
            <a:endParaRPr lang="id-ID"/>
          </a:p>
        </p:txBody>
      </p:sp>
    </p:spTree>
    <p:extLst>
      <p:ext uri="{BB962C8B-B14F-4D97-AF65-F5344CB8AC3E}">
        <p14:creationId xmlns:p14="http://schemas.microsoft.com/office/powerpoint/2010/main" val="405389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https://image-cdn.hypb.st/https%3A%2F%2Fhk.hypebeast.com%2Ffiles%2F2018%2F02%2Fnatalie-portman-annihilation-netflix-1.jpg?fit=max&amp;cbr=1&amp;q=90&amp;w=750&amp;h=500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8</a:t>
            </a:fld>
            <a:endParaRPr lang="id-ID"/>
          </a:p>
        </p:txBody>
      </p:sp>
    </p:spTree>
    <p:extLst>
      <p:ext uri="{BB962C8B-B14F-4D97-AF65-F5344CB8AC3E}">
        <p14:creationId xmlns:p14="http://schemas.microsoft.com/office/powerpoint/2010/main" val="4053892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smtClean="0"/>
              <a:t>https://image-cdn.hypb.st/https%3A%2F%2Fhk.hypebeast.com%2Ffiles%2F2018%2F02%2Fnatalie-portman-annihilation-netflix-1.jpg?fit=max&amp;cbr=1&amp;q=90&amp;w=750&amp;h=500</a:t>
            </a:r>
            <a:endParaRPr lang="zh-TW" altLang="en-US" dirty="0"/>
          </a:p>
        </p:txBody>
      </p:sp>
      <p:sp>
        <p:nvSpPr>
          <p:cNvPr id="4" name="投影片編號版面配置區 3"/>
          <p:cNvSpPr>
            <a:spLocks noGrp="1"/>
          </p:cNvSpPr>
          <p:nvPr>
            <p:ph type="sldNum" sz="quarter" idx="10"/>
          </p:nvPr>
        </p:nvSpPr>
        <p:spPr/>
        <p:txBody>
          <a:bodyPr/>
          <a:lstStyle/>
          <a:p>
            <a:fld id="{0DFF2EE1-7D07-438D-ACAE-9D184C75BE09}" type="slidenum">
              <a:rPr lang="id-ID" smtClean="0"/>
              <a:t>9</a:t>
            </a:fld>
            <a:endParaRPr lang="id-ID"/>
          </a:p>
        </p:txBody>
      </p:sp>
    </p:spTree>
    <p:extLst>
      <p:ext uri="{BB962C8B-B14F-4D97-AF65-F5344CB8AC3E}">
        <p14:creationId xmlns:p14="http://schemas.microsoft.com/office/powerpoint/2010/main" val="405389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430248"/>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矩形 2"/>
          <p:cNvSpPr/>
          <p:nvPr userDrawn="1"/>
        </p:nvSpPr>
        <p:spPr>
          <a:xfrm>
            <a:off x="0" y="0"/>
            <a:ext cx="9144000" cy="6858000"/>
          </a:xfrm>
          <a:prstGeom prst="rect">
            <a:avLst/>
          </a:prstGeom>
          <a:solidFill>
            <a:srgbClr val="0C0D0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 name="Рисунок 32"/>
          <p:cNvSpPr>
            <a:spLocks noGrp="1"/>
          </p:cNvSpPr>
          <p:nvPr>
            <p:ph type="pic" sz="quarter" idx="18"/>
          </p:nvPr>
        </p:nvSpPr>
        <p:spPr>
          <a:xfrm>
            <a:off x="1" y="2"/>
            <a:ext cx="4573399" cy="6857999"/>
          </a:xfrm>
          <a:custGeom>
            <a:avLst/>
            <a:gdLst>
              <a:gd name="connsiteX0" fmla="*/ 3758629 w 6097865"/>
              <a:gd name="connsiteY0" fmla="*/ 0 h 6857999"/>
              <a:gd name="connsiteX1" fmla="*/ 6097865 w 6097865"/>
              <a:gd name="connsiteY1" fmla="*/ 0 h 6857999"/>
              <a:gd name="connsiteX2" fmla="*/ 6097865 w 6097865"/>
              <a:gd name="connsiteY2" fmla="*/ 2137136 h 6857999"/>
              <a:gd name="connsiteX3" fmla="*/ 1362274 w 6097865"/>
              <a:gd name="connsiteY3" fmla="*/ 6857999 h 6857999"/>
              <a:gd name="connsiteX4" fmla="*/ 0 w 6097865"/>
              <a:gd name="connsiteY4" fmla="*/ 6857999 h 6857999"/>
              <a:gd name="connsiteX5" fmla="*/ 0 w 6097865"/>
              <a:gd name="connsiteY5" fmla="*/ 37469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7865" h="6857999">
                <a:moveTo>
                  <a:pt x="3758629" y="0"/>
                </a:moveTo>
                <a:lnTo>
                  <a:pt x="6097865" y="0"/>
                </a:lnTo>
                <a:lnTo>
                  <a:pt x="6097865" y="2137136"/>
                </a:lnTo>
                <a:lnTo>
                  <a:pt x="1362274" y="6857999"/>
                </a:lnTo>
                <a:lnTo>
                  <a:pt x="0" y="6857999"/>
                </a:lnTo>
                <a:lnTo>
                  <a:pt x="0" y="3746941"/>
                </a:lnTo>
                <a:close/>
              </a:path>
            </a:pathLst>
          </a:custGeom>
          <a:solidFill>
            <a:schemeClr val="accent2"/>
          </a:solid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dirty="0"/>
          </a:p>
        </p:txBody>
      </p:sp>
    </p:spTree>
    <p:extLst>
      <p:ext uri="{BB962C8B-B14F-4D97-AF65-F5344CB8AC3E}">
        <p14:creationId xmlns:p14="http://schemas.microsoft.com/office/powerpoint/2010/main" val="3786220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mod="1">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矩形 2"/>
          <p:cNvSpPr/>
          <p:nvPr userDrawn="1"/>
        </p:nvSpPr>
        <p:spPr>
          <a:xfrm>
            <a:off x="0" y="0"/>
            <a:ext cx="9144000" cy="6858000"/>
          </a:xfrm>
          <a:prstGeom prst="rect">
            <a:avLst/>
          </a:prstGeom>
          <a:solidFill>
            <a:srgbClr val="0C0D0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5" name="Picture Placeholder 34"/>
          <p:cNvSpPr>
            <a:spLocks noGrp="1"/>
          </p:cNvSpPr>
          <p:nvPr>
            <p:ph type="pic" sz="quarter" idx="11"/>
          </p:nvPr>
        </p:nvSpPr>
        <p:spPr>
          <a:xfrm>
            <a:off x="5149454" y="0"/>
            <a:ext cx="3419475" cy="6858000"/>
          </a:xfrm>
          <a:custGeom>
            <a:avLst/>
            <a:gdLst>
              <a:gd name="connsiteX0" fmla="*/ 3674720 w 4559300"/>
              <a:gd name="connsiteY0" fmla="*/ 5129428 h 6858000"/>
              <a:gd name="connsiteX1" fmla="*/ 3674720 w 4559300"/>
              <a:gd name="connsiteY1" fmla="*/ 6858000 h 6858000"/>
              <a:gd name="connsiteX2" fmla="*/ 1940756 w 4559300"/>
              <a:gd name="connsiteY2" fmla="*/ 6858000 h 6858000"/>
              <a:gd name="connsiteX3" fmla="*/ 4559300 w 4559300"/>
              <a:gd name="connsiteY3" fmla="*/ 1471935 h 6858000"/>
              <a:gd name="connsiteX4" fmla="*/ 4559300 w 4559300"/>
              <a:gd name="connsiteY4" fmla="*/ 4011585 h 6858000"/>
              <a:gd name="connsiteX5" fmla="*/ 1704005 w 4559300"/>
              <a:gd name="connsiteY5" fmla="*/ 6858000 h 6858000"/>
              <a:gd name="connsiteX6" fmla="*/ 884579 w 4559300"/>
              <a:gd name="connsiteY6" fmla="*/ 6858000 h 6858000"/>
              <a:gd name="connsiteX7" fmla="*/ 884579 w 4559300"/>
              <a:gd name="connsiteY7" fmla="*/ 5135227 h 6858000"/>
              <a:gd name="connsiteX8" fmla="*/ 3281298 w 4559300"/>
              <a:gd name="connsiteY8" fmla="*/ 0 h 6858000"/>
              <a:gd name="connsiteX9" fmla="*/ 3674720 w 4559300"/>
              <a:gd name="connsiteY9" fmla="*/ 0 h 6858000"/>
              <a:gd name="connsiteX10" fmla="*/ 3674720 w 4559300"/>
              <a:gd name="connsiteY10" fmla="*/ 2147453 h 6858000"/>
              <a:gd name="connsiteX11" fmla="*/ 0 w 4559300"/>
              <a:gd name="connsiteY11" fmla="*/ 5810745 h 6858000"/>
              <a:gd name="connsiteX12" fmla="*/ 0 w 4559300"/>
              <a:gd name="connsiteY12" fmla="*/ 3271095 h 6858000"/>
              <a:gd name="connsiteX13" fmla="*/ 884579 w 4559300"/>
              <a:gd name="connsiteY13" fmla="*/ 0 h 6858000"/>
              <a:gd name="connsiteX14" fmla="*/ 3044545 w 4559300"/>
              <a:gd name="connsiteY14" fmla="*/ 0 h 6858000"/>
              <a:gd name="connsiteX15" fmla="*/ 884579 w 4559300"/>
              <a:gd name="connsiteY15" fmla="*/ 21532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9300" h="6858000">
                <a:moveTo>
                  <a:pt x="3674720" y="5129428"/>
                </a:moveTo>
                <a:lnTo>
                  <a:pt x="3674720" y="6858000"/>
                </a:lnTo>
                <a:lnTo>
                  <a:pt x="1940756" y="6858000"/>
                </a:lnTo>
                <a:close/>
                <a:moveTo>
                  <a:pt x="4559300" y="1471935"/>
                </a:moveTo>
                <a:lnTo>
                  <a:pt x="4559300" y="4011585"/>
                </a:lnTo>
                <a:lnTo>
                  <a:pt x="1704005" y="6858000"/>
                </a:lnTo>
                <a:lnTo>
                  <a:pt x="884579" y="6858000"/>
                </a:lnTo>
                <a:lnTo>
                  <a:pt x="884579" y="5135227"/>
                </a:lnTo>
                <a:close/>
                <a:moveTo>
                  <a:pt x="3281298" y="0"/>
                </a:moveTo>
                <a:lnTo>
                  <a:pt x="3674720" y="0"/>
                </a:lnTo>
                <a:lnTo>
                  <a:pt x="3674720" y="2147453"/>
                </a:lnTo>
                <a:lnTo>
                  <a:pt x="0" y="5810745"/>
                </a:lnTo>
                <a:lnTo>
                  <a:pt x="0" y="3271095"/>
                </a:lnTo>
                <a:close/>
                <a:moveTo>
                  <a:pt x="884579" y="0"/>
                </a:moveTo>
                <a:lnTo>
                  <a:pt x="3044545" y="0"/>
                </a:lnTo>
                <a:lnTo>
                  <a:pt x="884579" y="2153248"/>
                </a:lnTo>
                <a:close/>
              </a:path>
            </a:pathLst>
          </a:custGeom>
          <a:solidFill>
            <a:schemeClr val="accent2"/>
          </a:solidFill>
        </p:spPr>
        <p:txBody>
          <a:bodyPr wrap="square">
            <a:noAutofit/>
          </a:bodyPr>
          <a:lstStyle/>
          <a:p>
            <a:endParaRPr lang="id-ID"/>
          </a:p>
        </p:txBody>
      </p:sp>
    </p:spTree>
    <p:extLst>
      <p:ext uri="{BB962C8B-B14F-4D97-AF65-F5344CB8AC3E}">
        <p14:creationId xmlns:p14="http://schemas.microsoft.com/office/powerpoint/2010/main" val="2601737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51223" y="1"/>
            <a:ext cx="4558903" cy="6308725"/>
          </a:xfrm>
          <a:prstGeom prst="rect">
            <a:avLst/>
          </a:prstGeom>
          <a:solidFill>
            <a:schemeClr val="accent2"/>
          </a:solidFill>
        </p:spPr>
        <p:txBody>
          <a:bodyPr/>
          <a:lstStyle/>
          <a:p>
            <a:endParaRPr lang="id-ID" dirty="0"/>
          </a:p>
        </p:txBody>
      </p:sp>
    </p:spTree>
    <p:extLst>
      <p:ext uri="{BB962C8B-B14F-4D97-AF65-F5344CB8AC3E}">
        <p14:creationId xmlns:p14="http://schemas.microsoft.com/office/powerpoint/2010/main" val="4163965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Рисунок 13"/>
          <p:cNvSpPr>
            <a:spLocks noGrp="1"/>
          </p:cNvSpPr>
          <p:nvPr>
            <p:ph type="pic" sz="quarter" idx="10"/>
          </p:nvPr>
        </p:nvSpPr>
        <p:spPr>
          <a:xfrm>
            <a:off x="0" y="-1"/>
            <a:ext cx="9144000" cy="6858000"/>
          </a:xfrm>
          <a:prstGeom prst="rect">
            <a:avLst/>
          </a:prstGeom>
          <a:blipFill>
            <a:blip r:embed="rId2"/>
            <a:stretch>
              <a:fillRect/>
            </a:stretch>
          </a:blipFill>
        </p:spPr>
        <p:txBody>
          <a:bodyPr anchor="ctr"/>
          <a:lstStyle>
            <a:lvl1pPr marL="0" indent="0" algn="ctr">
              <a:buNone/>
              <a:defRPr sz="1003" baseline="0">
                <a:solidFill>
                  <a:schemeClr val="tx1"/>
                </a:solidFill>
              </a:defRPr>
            </a:lvl1pPr>
          </a:lstStyle>
          <a:p>
            <a:endParaRPr lang="en-US" dirty="0"/>
          </a:p>
        </p:txBody>
      </p:sp>
    </p:spTree>
    <p:extLst>
      <p:ext uri="{BB962C8B-B14F-4D97-AF65-F5344CB8AC3E}">
        <p14:creationId xmlns:p14="http://schemas.microsoft.com/office/powerpoint/2010/main" val="1910324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00000" fill="hold" grpId="0" nodeType="withEffect">
                                  <p:stCondLst>
                                    <p:cond delay="0"/>
                                  </p:stCondLst>
                                  <p:childTnLst>
                                    <p:animScale>
                                      <p:cBhvr>
                                        <p:cTn id="6" dur="50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Dar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0"/>
            <a:ext cx="9143999" cy="5048250"/>
          </a:xfrm>
          <a:custGeom>
            <a:avLst/>
            <a:gdLst>
              <a:gd name="connsiteX0" fmla="*/ 0 w 12191999"/>
              <a:gd name="connsiteY0" fmla="*/ 0 h 3904738"/>
              <a:gd name="connsiteX1" fmla="*/ 12191999 w 12191999"/>
              <a:gd name="connsiteY1" fmla="*/ 0 h 3904738"/>
              <a:gd name="connsiteX2" fmla="*/ 12191999 w 12191999"/>
              <a:gd name="connsiteY2" fmla="*/ 3904738 h 3904738"/>
              <a:gd name="connsiteX3" fmla="*/ 0 w 12191999"/>
              <a:gd name="connsiteY3" fmla="*/ 2175165 h 3904738"/>
            </a:gdLst>
            <a:ahLst/>
            <a:cxnLst>
              <a:cxn ang="0">
                <a:pos x="connsiteX0" y="connsiteY0"/>
              </a:cxn>
              <a:cxn ang="0">
                <a:pos x="connsiteX1" y="connsiteY1"/>
              </a:cxn>
              <a:cxn ang="0">
                <a:pos x="connsiteX2" y="connsiteY2"/>
              </a:cxn>
              <a:cxn ang="0">
                <a:pos x="connsiteX3" y="connsiteY3"/>
              </a:cxn>
            </a:cxnLst>
            <a:rect l="l" t="t" r="r" b="b"/>
            <a:pathLst>
              <a:path w="12191999" h="3904738">
                <a:moveTo>
                  <a:pt x="0" y="0"/>
                </a:moveTo>
                <a:lnTo>
                  <a:pt x="12191999" y="0"/>
                </a:lnTo>
                <a:lnTo>
                  <a:pt x="12191999" y="3904738"/>
                </a:lnTo>
                <a:lnTo>
                  <a:pt x="0" y="2175165"/>
                </a:lnTo>
                <a:close/>
              </a:path>
            </a:pathLst>
          </a:custGeom>
          <a:solidFill>
            <a:schemeClr val="accent2"/>
          </a:solidFill>
        </p:spPr>
        <p:txBody>
          <a:bodyPr wrap="square">
            <a:noAutofit/>
          </a:bodyPr>
          <a:lstStyle/>
          <a:p>
            <a:endParaRPr lang="id-ID"/>
          </a:p>
        </p:txBody>
      </p:sp>
      <p:sp>
        <p:nvSpPr>
          <p:cNvPr id="6" name="Picture Placeholder 5"/>
          <p:cNvSpPr>
            <a:spLocks noGrp="1"/>
          </p:cNvSpPr>
          <p:nvPr>
            <p:ph type="pic" sz="quarter" idx="11"/>
          </p:nvPr>
        </p:nvSpPr>
        <p:spPr>
          <a:xfrm>
            <a:off x="6734471" y="759225"/>
            <a:ext cx="1210269" cy="1613692"/>
          </a:xfrm>
          <a:custGeom>
            <a:avLst/>
            <a:gdLst>
              <a:gd name="connsiteX0" fmla="*/ 806846 w 1613692"/>
              <a:gd name="connsiteY0" fmla="*/ 0 h 1613692"/>
              <a:gd name="connsiteX1" fmla="*/ 1613692 w 1613692"/>
              <a:gd name="connsiteY1" fmla="*/ 806846 h 1613692"/>
              <a:gd name="connsiteX2" fmla="*/ 806846 w 1613692"/>
              <a:gd name="connsiteY2" fmla="*/ 1613692 h 1613692"/>
              <a:gd name="connsiteX3" fmla="*/ 0 w 1613692"/>
              <a:gd name="connsiteY3" fmla="*/ 806846 h 1613692"/>
              <a:gd name="connsiteX4" fmla="*/ 806846 w 1613692"/>
              <a:gd name="connsiteY4" fmla="*/ 0 h 161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92" h="1613692">
                <a:moveTo>
                  <a:pt x="806846" y="0"/>
                </a:moveTo>
                <a:cubicBezTo>
                  <a:pt x="1252455" y="0"/>
                  <a:pt x="1613692" y="361237"/>
                  <a:pt x="1613692" y="806846"/>
                </a:cubicBezTo>
                <a:cubicBezTo>
                  <a:pt x="1613692" y="1252455"/>
                  <a:pt x="1252455" y="1613692"/>
                  <a:pt x="806846" y="1613692"/>
                </a:cubicBezTo>
                <a:cubicBezTo>
                  <a:pt x="361237" y="1613692"/>
                  <a:pt x="0" y="1252455"/>
                  <a:pt x="0" y="806846"/>
                </a:cubicBezTo>
                <a:cubicBezTo>
                  <a:pt x="0" y="361237"/>
                  <a:pt x="361237" y="0"/>
                  <a:pt x="806846" y="0"/>
                </a:cubicBezTo>
                <a:close/>
              </a:path>
            </a:pathLst>
          </a:custGeom>
          <a:solidFill>
            <a:schemeClr val="accent2"/>
          </a:solidFill>
        </p:spPr>
        <p:txBody>
          <a:bodyPr wrap="square">
            <a:noAutofit/>
          </a:bodyPr>
          <a:lstStyle/>
          <a:p>
            <a:endParaRPr lang="id-ID"/>
          </a:p>
        </p:txBody>
      </p:sp>
    </p:spTree>
    <p:extLst>
      <p:ext uri="{BB962C8B-B14F-4D97-AF65-F5344CB8AC3E}">
        <p14:creationId xmlns:p14="http://schemas.microsoft.com/office/powerpoint/2010/main" val="4135123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矩形 1"/>
          <p:cNvSpPr/>
          <p:nvPr userDrawn="1"/>
        </p:nvSpPr>
        <p:spPr>
          <a:xfrm>
            <a:off x="1"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 name="矩形 2"/>
          <p:cNvSpPr/>
          <p:nvPr userDrawn="1"/>
        </p:nvSpPr>
        <p:spPr>
          <a:xfrm>
            <a:off x="1" y="0"/>
            <a:ext cx="9144000" cy="6858000"/>
          </a:xfrm>
          <a:prstGeom prst="rect">
            <a:avLst/>
          </a:prstGeom>
          <a:solidFill>
            <a:srgbClr val="0C0D0D">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Shape 1064"/>
          <p:cNvSpPr/>
          <p:nvPr userDrawn="1"/>
        </p:nvSpPr>
        <p:spPr>
          <a:xfrm>
            <a:off x="2984898" y="2341733"/>
            <a:ext cx="6159102" cy="0"/>
          </a:xfrm>
          <a:prstGeom prst="line">
            <a:avLst/>
          </a:prstGeom>
          <a:ln w="25400">
            <a:solidFill>
              <a:srgbClr val="E8E8E8"/>
            </a:solidFill>
            <a:miter lim="400000"/>
          </a:ln>
        </p:spPr>
        <p:txBody>
          <a:bodyPr lIns="25400" tIns="25400" rIns="25400" bIns="25400" anchor="ctr"/>
          <a:lstStyle/>
          <a:p>
            <a:pPr>
              <a:lnSpc>
                <a:spcPct val="100000"/>
              </a:lnSpc>
              <a:defRPr sz="3200">
                <a:solidFill>
                  <a:srgbClr val="000000"/>
                </a:solidFill>
                <a:latin typeface="Helvetica Light"/>
                <a:ea typeface="Helvetica Light"/>
                <a:cs typeface="Helvetica Light"/>
                <a:sym typeface="Helvetica Light"/>
              </a:defRPr>
            </a:pPr>
            <a:endParaRPr sz="1600"/>
          </a:p>
        </p:txBody>
      </p:sp>
      <p:grpSp>
        <p:nvGrpSpPr>
          <p:cNvPr id="5" name="Group 4"/>
          <p:cNvGrpSpPr/>
          <p:nvPr userDrawn="1"/>
        </p:nvGrpSpPr>
        <p:grpSpPr>
          <a:xfrm>
            <a:off x="2070100" y="1914061"/>
            <a:ext cx="919743" cy="915654"/>
            <a:chOff x="3033955" y="2910523"/>
            <a:chExt cx="952501" cy="952501"/>
          </a:xfrm>
        </p:grpSpPr>
        <p:sp>
          <p:nvSpPr>
            <p:cNvPr id="7" name="Shape 1065"/>
            <p:cNvSpPr/>
            <p:nvPr/>
          </p:nvSpPr>
          <p:spPr>
            <a:xfrm>
              <a:off x="3033955" y="2910523"/>
              <a:ext cx="952501" cy="952501"/>
            </a:xfrm>
            <a:prstGeom prst="ellipse">
              <a:avLst/>
            </a:prstGeom>
            <a:ln w="25400">
              <a:solidFill>
                <a:srgbClr val="E8E8E8"/>
              </a:solidFill>
              <a:miter lim="400000"/>
            </a:ln>
          </p:spPr>
          <p:txBody>
            <a:bodyPr lIns="25400" tIns="25400" rIns="25400" bIns="25400" anchor="ctr"/>
            <a:lstStyle/>
            <a:p>
              <a:pPr>
                <a:lnSpc>
                  <a:spcPct val="100000"/>
                </a:lnSpc>
                <a:defRPr sz="3200">
                  <a:solidFill>
                    <a:srgbClr val="E8E8E8"/>
                  </a:solidFill>
                  <a:latin typeface="+mn-lt"/>
                  <a:ea typeface="+mn-ea"/>
                  <a:cs typeface="+mn-cs"/>
                  <a:sym typeface="Roboto"/>
                </a:defRPr>
              </a:pPr>
              <a:endParaRPr sz="1600"/>
            </a:p>
          </p:txBody>
        </p:sp>
        <p:sp>
          <p:nvSpPr>
            <p:cNvPr id="8" name="Shape 1066"/>
            <p:cNvSpPr/>
            <p:nvPr/>
          </p:nvSpPr>
          <p:spPr>
            <a:xfrm>
              <a:off x="3372660" y="3288751"/>
              <a:ext cx="275090" cy="248890"/>
            </a:xfrm>
            <a:custGeom>
              <a:avLst/>
              <a:gdLst/>
              <a:ahLst/>
              <a:cxnLst>
                <a:cxn ang="0">
                  <a:pos x="wd2" y="hd2"/>
                </a:cxn>
                <a:cxn ang="5400000">
                  <a:pos x="wd2" y="hd2"/>
                </a:cxn>
                <a:cxn ang="10800000">
                  <a:pos x="wd2" y="hd2"/>
                </a:cxn>
                <a:cxn ang="16200000">
                  <a:pos x="wd2" y="hd2"/>
                </a:cxn>
              </a:cxnLst>
              <a:rect l="0" t="0" r="r" b="b"/>
              <a:pathLst>
                <a:path w="21600" h="21600" extrusionOk="0">
                  <a:moveTo>
                    <a:pt x="6411" y="0"/>
                  </a:moveTo>
                  <a:cubicBezTo>
                    <a:pt x="2916" y="0"/>
                    <a:pt x="0" y="3232"/>
                    <a:pt x="0" y="7112"/>
                  </a:cubicBezTo>
                  <a:cubicBezTo>
                    <a:pt x="0" y="8844"/>
                    <a:pt x="547" y="10518"/>
                    <a:pt x="1483" y="11765"/>
                  </a:cubicBezTo>
                  <a:lnTo>
                    <a:pt x="10979" y="21600"/>
                  </a:lnTo>
                  <a:lnTo>
                    <a:pt x="11960" y="20463"/>
                  </a:lnTo>
                  <a:lnTo>
                    <a:pt x="2512" y="10787"/>
                  </a:lnTo>
                  <a:cubicBezTo>
                    <a:pt x="1763" y="9817"/>
                    <a:pt x="1340" y="8465"/>
                    <a:pt x="1340" y="7218"/>
                  </a:cubicBezTo>
                  <a:cubicBezTo>
                    <a:pt x="1340" y="4135"/>
                    <a:pt x="3665" y="1560"/>
                    <a:pt x="6411" y="1560"/>
                  </a:cubicBezTo>
                  <a:cubicBezTo>
                    <a:pt x="7908" y="1560"/>
                    <a:pt x="9295" y="2261"/>
                    <a:pt x="10262" y="3543"/>
                  </a:cubicBezTo>
                  <a:lnTo>
                    <a:pt x="10812" y="4204"/>
                  </a:lnTo>
                  <a:lnTo>
                    <a:pt x="11338" y="3543"/>
                  </a:lnTo>
                  <a:cubicBezTo>
                    <a:pt x="12274" y="2330"/>
                    <a:pt x="13699" y="1560"/>
                    <a:pt x="15165" y="1560"/>
                  </a:cubicBezTo>
                  <a:cubicBezTo>
                    <a:pt x="17942" y="1560"/>
                    <a:pt x="20260" y="4135"/>
                    <a:pt x="20260" y="7218"/>
                  </a:cubicBezTo>
                  <a:cubicBezTo>
                    <a:pt x="20260" y="8465"/>
                    <a:pt x="19861" y="9817"/>
                    <a:pt x="19112" y="10787"/>
                  </a:cubicBezTo>
                  <a:lnTo>
                    <a:pt x="11745" y="18189"/>
                  </a:lnTo>
                  <a:lnTo>
                    <a:pt x="12606" y="19353"/>
                  </a:lnTo>
                  <a:lnTo>
                    <a:pt x="20045" y="11871"/>
                  </a:lnTo>
                  <a:lnTo>
                    <a:pt x="20093" y="11765"/>
                  </a:lnTo>
                  <a:cubicBezTo>
                    <a:pt x="21060" y="10449"/>
                    <a:pt x="21600" y="8775"/>
                    <a:pt x="21600" y="7112"/>
                  </a:cubicBezTo>
                  <a:cubicBezTo>
                    <a:pt x="21600" y="3232"/>
                    <a:pt x="18691" y="0"/>
                    <a:pt x="15165" y="0"/>
                  </a:cubicBezTo>
                  <a:cubicBezTo>
                    <a:pt x="13574" y="0"/>
                    <a:pt x="11966" y="779"/>
                    <a:pt x="10812" y="1956"/>
                  </a:cubicBezTo>
                  <a:cubicBezTo>
                    <a:pt x="9657" y="675"/>
                    <a:pt x="8033" y="0"/>
                    <a:pt x="6411" y="0"/>
                  </a:cubicBezTo>
                  <a:close/>
                  <a:moveTo>
                    <a:pt x="6339" y="3067"/>
                  </a:moveTo>
                  <a:cubicBezTo>
                    <a:pt x="4306" y="3067"/>
                    <a:pt x="2631" y="4922"/>
                    <a:pt x="2631" y="7165"/>
                  </a:cubicBezTo>
                  <a:cubicBezTo>
                    <a:pt x="2631" y="8062"/>
                    <a:pt x="2904" y="8970"/>
                    <a:pt x="3373" y="9729"/>
                  </a:cubicBezTo>
                  <a:lnTo>
                    <a:pt x="10214" y="16735"/>
                  </a:lnTo>
                  <a:lnTo>
                    <a:pt x="11171" y="15625"/>
                  </a:lnTo>
                  <a:lnTo>
                    <a:pt x="4473" y="8751"/>
                  </a:lnTo>
                  <a:cubicBezTo>
                    <a:pt x="4129" y="8302"/>
                    <a:pt x="3995" y="7717"/>
                    <a:pt x="3995" y="7165"/>
                  </a:cubicBezTo>
                  <a:cubicBezTo>
                    <a:pt x="3995" y="5750"/>
                    <a:pt x="5057" y="4574"/>
                    <a:pt x="6339" y="4574"/>
                  </a:cubicBezTo>
                  <a:lnTo>
                    <a:pt x="6339" y="3067"/>
                  </a:lnTo>
                  <a:close/>
                  <a:moveTo>
                    <a:pt x="15524" y="3331"/>
                  </a:moveTo>
                  <a:cubicBezTo>
                    <a:pt x="15040" y="3267"/>
                    <a:pt x="14534" y="3299"/>
                    <a:pt x="14065" y="3437"/>
                  </a:cubicBezTo>
                  <a:cubicBezTo>
                    <a:pt x="13127" y="3748"/>
                    <a:pt x="12317" y="4401"/>
                    <a:pt x="11817" y="5367"/>
                  </a:cubicBezTo>
                  <a:lnTo>
                    <a:pt x="13037" y="6134"/>
                  </a:lnTo>
                  <a:cubicBezTo>
                    <a:pt x="13381" y="5547"/>
                    <a:pt x="13861" y="5090"/>
                    <a:pt x="14424" y="4918"/>
                  </a:cubicBezTo>
                  <a:cubicBezTo>
                    <a:pt x="15018" y="4710"/>
                    <a:pt x="15686" y="4845"/>
                    <a:pt x="16218" y="5155"/>
                  </a:cubicBezTo>
                  <a:lnTo>
                    <a:pt x="16912" y="3807"/>
                  </a:lnTo>
                  <a:cubicBezTo>
                    <a:pt x="16474" y="3548"/>
                    <a:pt x="16009" y="3396"/>
                    <a:pt x="15524" y="3331"/>
                  </a:cubicBezTo>
                  <a:close/>
                </a:path>
              </a:pathLst>
            </a:custGeom>
            <a:solidFill>
              <a:srgbClr val="FF5050"/>
            </a:solidFill>
            <a:ln w="12700">
              <a:miter lim="400000"/>
            </a:ln>
          </p:spPr>
          <p:txBody>
            <a:bodyPr lIns="22860" rIns="22860" anchor="ctr"/>
            <a:lstStyle/>
            <a:p>
              <a:pPr defTabSz="228600">
                <a:lnSpc>
                  <a:spcPct val="93000"/>
                </a:lnSpc>
                <a:defRPr sz="1800">
                  <a:solidFill>
                    <a:srgbClr val="000000"/>
                  </a:solidFill>
                  <a:latin typeface="+mn-lt"/>
                  <a:ea typeface="+mn-ea"/>
                  <a:cs typeface="+mn-cs"/>
                  <a:sym typeface="Roboto"/>
                </a:defRPr>
              </a:pPr>
              <a:endParaRPr sz="900"/>
            </a:p>
          </p:txBody>
        </p:sp>
      </p:grpSp>
    </p:spTree>
    <p:extLst>
      <p:ext uri="{BB962C8B-B14F-4D97-AF65-F5344CB8AC3E}">
        <p14:creationId xmlns:p14="http://schemas.microsoft.com/office/powerpoint/2010/main" val="3695878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48C73BD6-01F5-4269-9D87-2418AFBD4849}" type="datetimeFigureOut">
              <a:rPr lang="zh-CN" altLang="en-US" smtClean="0"/>
              <a:t>2020/6/16</a:t>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fld id="{6C05CAF3-FA69-4CF2-BE7B-F760C2400768}" type="slidenum">
              <a:rPr lang="zh-CN" altLang="en-US" smtClean="0"/>
              <a:t>‹#›</a:t>
            </a:fld>
            <a:endParaRPr lang="zh-CN" altLang="en-US"/>
          </a:p>
        </p:txBody>
      </p:sp>
    </p:spTree>
    <p:extLst>
      <p:ext uri="{BB962C8B-B14F-4D97-AF65-F5344CB8AC3E}">
        <p14:creationId xmlns:p14="http://schemas.microsoft.com/office/powerpoint/2010/main" val="20479653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userDrawn="1"/>
        </p:nvSpPr>
        <p:spPr>
          <a:xfrm>
            <a:off x="8568929" y="128914"/>
            <a:ext cx="343333" cy="507831"/>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24" name="Straight Connector 23"/>
          <p:cNvCxnSpPr/>
          <p:nvPr userDrawn="1"/>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 xmlns:a16="http://schemas.microsoft.com/office/drawing/2014/main" id="{7297970A-1AE1-4761-A6CD-7E957227D99E}"/>
              </a:ext>
            </a:extLst>
          </p:cNvPr>
          <p:cNvSpPr txBox="1"/>
          <p:nvPr userDrawn="1"/>
        </p:nvSpPr>
        <p:spPr>
          <a:xfrm>
            <a:off x="3238500" y="2971800"/>
            <a:ext cx="2667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331182021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9" r:id="rId3"/>
    <p:sldLayoutId id="2147483661" r:id="rId4"/>
    <p:sldLayoutId id="2147483669" r:id="rId5"/>
    <p:sldLayoutId id="2147483702" r:id="rId6"/>
    <p:sldLayoutId id="2147483688" r:id="rId7"/>
    <p:sldLayoutId id="2147483715" r:id="rId8"/>
  </p:sldLayoutIdLst>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A4A3A4"/>
          </p15:clr>
        </p15:guide>
        <p15:guide id="2" orient="horz" pos="346" userDrawn="1">
          <p15:clr>
            <a:srgbClr val="A4A3A4"/>
          </p15:clr>
        </p15:guide>
        <p15:guide id="3" pos="211" userDrawn="1">
          <p15:clr>
            <a:srgbClr val="A4A3A4"/>
          </p15:clr>
        </p15:guide>
        <p15:guide id="4" pos="483" userDrawn="1">
          <p15:clr>
            <a:srgbClr val="A4A3A4"/>
          </p15:clr>
        </p15:guide>
        <p15:guide id="6" orient="horz" pos="3974" userDrawn="1">
          <p15:clr>
            <a:srgbClr val="A4A3A4"/>
          </p15:clr>
        </p15:guide>
        <p15:guide id="7" pos="7446" userDrawn="1">
          <p15:clr>
            <a:srgbClr val="A4A3A4"/>
          </p15:clr>
        </p15:guide>
        <p15:guide id="8" pos="7197" userDrawn="1">
          <p15:clr>
            <a:srgbClr val="A4A3A4"/>
          </p15:clr>
        </p15:guide>
        <p15:guide id="9" orient="horz" pos="2160" userDrawn="1">
          <p15:clr>
            <a:srgbClr val="A4A3A4"/>
          </p15:clr>
        </p15:guide>
        <p15:guide id="10" orient="horz" pos="3067" userDrawn="1">
          <p15:clr>
            <a:srgbClr val="A4A3A4"/>
          </p15:clr>
        </p15:guide>
        <p15:guide id="11" orient="horz" pos="1253" userDrawn="1">
          <p15:clr>
            <a:srgbClr val="A4A3A4"/>
          </p15:clr>
        </p15:guide>
        <p15:guide id="12" orient="horz" pos="300" userDrawn="1">
          <p15:clr>
            <a:srgbClr val="A4A3A4"/>
          </p15:clr>
        </p15:guide>
        <p15:guide id="13" pos="3940" userDrawn="1">
          <p15:clr>
            <a:srgbClr val="A4A3A4"/>
          </p15:clr>
        </p15:guide>
        <p15:guide id="14" pos="4040" userDrawn="1">
          <p15:clr>
            <a:srgbClr val="A4A3A4"/>
          </p15:clr>
        </p15:guide>
        <p15:guide id="15" pos="3727" userDrawn="1">
          <p15:clr>
            <a:srgbClr val="A4A3A4"/>
          </p15:clr>
        </p15:guide>
        <p15:guide id="16" pos="3613" userDrawn="1">
          <p15:clr>
            <a:srgbClr val="A4A3A4"/>
          </p15:clr>
        </p15:guide>
        <p15:guide id="17" pos="1141" userDrawn="1">
          <p15:clr>
            <a:srgbClr val="F26B43"/>
          </p15:clr>
        </p15:guide>
        <p15:guide id="18" pos="65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4.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6173" r="1447"/>
          <a:stretch/>
        </p:blipFill>
        <p:spPr>
          <a:xfrm>
            <a:off x="23337" y="-38100"/>
            <a:ext cx="9120664" cy="47760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2" name="手繪多邊形 1"/>
          <p:cNvSpPr/>
          <p:nvPr/>
        </p:nvSpPr>
        <p:spPr>
          <a:xfrm>
            <a:off x="3971925" y="-38100"/>
            <a:ext cx="6215063" cy="6896100"/>
          </a:xfrm>
          <a:custGeom>
            <a:avLst/>
            <a:gdLst>
              <a:gd name="connsiteX0" fmla="*/ 6115050 w 8286750"/>
              <a:gd name="connsiteY0" fmla="*/ 19050 h 6896100"/>
              <a:gd name="connsiteX1" fmla="*/ 6896100 w 8286750"/>
              <a:gd name="connsiteY1" fmla="*/ 19050 h 6896100"/>
              <a:gd name="connsiteX2" fmla="*/ 6896100 w 8286750"/>
              <a:gd name="connsiteY2" fmla="*/ 6896100 h 6896100"/>
              <a:gd name="connsiteX3" fmla="*/ 0 w 8286750"/>
              <a:gd name="connsiteY3" fmla="*/ 6896100 h 6896100"/>
              <a:gd name="connsiteX4" fmla="*/ 6172200 w 8286750"/>
              <a:gd name="connsiteY4" fmla="*/ 0 h 6896100"/>
              <a:gd name="connsiteX5" fmla="*/ 6553200 w 8286750"/>
              <a:gd name="connsiteY5" fmla="*/ 19050 h 6896100"/>
              <a:gd name="connsiteX6" fmla="*/ 8286750 w 8286750"/>
              <a:gd name="connsiteY6" fmla="*/ 666750 h 6896100"/>
              <a:gd name="connsiteX7" fmla="*/ 7962900 w 8286750"/>
              <a:gd name="connsiteY7" fmla="*/ 704850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6750" h="6896100">
                <a:moveTo>
                  <a:pt x="6115050" y="19050"/>
                </a:moveTo>
                <a:lnTo>
                  <a:pt x="6896100" y="19050"/>
                </a:lnTo>
                <a:lnTo>
                  <a:pt x="6896100" y="6896100"/>
                </a:lnTo>
                <a:lnTo>
                  <a:pt x="0" y="6896100"/>
                </a:lnTo>
                <a:lnTo>
                  <a:pt x="6172200" y="0"/>
                </a:lnTo>
                <a:lnTo>
                  <a:pt x="6553200" y="19050"/>
                </a:lnTo>
                <a:lnTo>
                  <a:pt x="8286750" y="666750"/>
                </a:lnTo>
                <a:lnTo>
                  <a:pt x="7962900" y="70485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手繪多邊形 2"/>
          <p:cNvSpPr/>
          <p:nvPr/>
        </p:nvSpPr>
        <p:spPr>
          <a:xfrm>
            <a:off x="3733800" y="-38100"/>
            <a:ext cx="5410200" cy="6953250"/>
          </a:xfrm>
          <a:custGeom>
            <a:avLst/>
            <a:gdLst>
              <a:gd name="connsiteX0" fmla="*/ 6248400 w 7029450"/>
              <a:gd name="connsiteY0" fmla="*/ 19050 h 6915150"/>
              <a:gd name="connsiteX1" fmla="*/ 0 w 7029450"/>
              <a:gd name="connsiteY1" fmla="*/ 6915150 h 6915150"/>
              <a:gd name="connsiteX2" fmla="*/ 7010400 w 7029450"/>
              <a:gd name="connsiteY2" fmla="*/ 6896100 h 6915150"/>
              <a:gd name="connsiteX3" fmla="*/ 7029450 w 7029450"/>
              <a:gd name="connsiteY3" fmla="*/ 0 h 6915150"/>
              <a:gd name="connsiteX4" fmla="*/ 6248400 w 7029450"/>
              <a:gd name="connsiteY4" fmla="*/ 19050 h 691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450" h="6915150">
                <a:moveTo>
                  <a:pt x="6248400" y="19050"/>
                </a:moveTo>
                <a:lnTo>
                  <a:pt x="0" y="6915150"/>
                </a:lnTo>
                <a:lnTo>
                  <a:pt x="7010400" y="6896100"/>
                </a:lnTo>
                <a:lnTo>
                  <a:pt x="7029450" y="0"/>
                </a:lnTo>
                <a:lnTo>
                  <a:pt x="6248400" y="19050"/>
                </a:lnTo>
                <a:close/>
              </a:path>
            </a:pathLst>
          </a:custGeom>
          <a:gradFill flip="none" rotWithShape="1">
            <a:gsLst>
              <a:gs pos="0">
                <a:schemeClr val="tx1">
                  <a:lumMod val="85000"/>
                  <a:lumOff val="15000"/>
                </a:schemeClr>
              </a:gs>
              <a:gs pos="50000">
                <a:schemeClr val="tx1">
                  <a:lumMod val="75000"/>
                  <a:lumOff val="25000"/>
                  <a:alpha val="42000"/>
                </a:schemeClr>
              </a:gs>
              <a:gs pos="100000">
                <a:schemeClr val="tx1">
                  <a:lumMod val="50000"/>
                  <a:lumOff val="50000"/>
                  <a:shade val="100000"/>
                  <a:satMod val="115000"/>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 name="矩形 4"/>
          <p:cNvSpPr/>
          <p:nvPr/>
        </p:nvSpPr>
        <p:spPr>
          <a:xfrm>
            <a:off x="1200150" y="5166202"/>
            <a:ext cx="7734300" cy="1569660"/>
          </a:xfrm>
          <a:prstGeom prst="rect">
            <a:avLst/>
          </a:prstGeom>
        </p:spPr>
        <p:txBody>
          <a:bodyPr wrap="square">
            <a:spAutoFit/>
          </a:bodyPr>
          <a:lstStyle/>
          <a:p>
            <a:pPr algn="r">
              <a:lnSpc>
                <a:spcPct val="150000"/>
              </a:lnSpc>
            </a:pPr>
            <a:r>
              <a:rPr lang="en-US" altLang="zh-TW" sz="3200" b="1" dirty="0" smtClean="0">
                <a:solidFill>
                  <a:schemeClr val="bg1"/>
                </a:solidFill>
                <a:latin typeface="微軟正黑體" panose="020B0604030504040204" pitchFamily="34" charset="-120"/>
                <a:ea typeface="微軟正黑體" panose="020B0604030504040204" pitchFamily="34" charset="-120"/>
              </a:rPr>
              <a:t>What if </a:t>
            </a:r>
          </a:p>
          <a:p>
            <a:pPr algn="r">
              <a:lnSpc>
                <a:spcPct val="150000"/>
              </a:lnSpc>
            </a:pPr>
            <a:r>
              <a:rPr lang="zh-TW" altLang="en-US" sz="3200" b="1" dirty="0">
                <a:solidFill>
                  <a:schemeClr val="bg1"/>
                </a:solidFill>
                <a:latin typeface="微軟正黑體" panose="020B0604030504040204" pitchFamily="34" charset="-120"/>
                <a:ea typeface="微軟正黑體" panose="020B0604030504040204" pitchFamily="34" charset="-120"/>
              </a:rPr>
              <a:t>如果核能是我們唯一的燃料來源</a:t>
            </a:r>
            <a:endParaRPr lang="zh-TW" altLang="zh-TW" sz="3200" b="1" dirty="0">
              <a:solidFill>
                <a:schemeClr val="bg1"/>
              </a:solidFill>
              <a:latin typeface="微軟正黑體" panose="020B0604030504040204" pitchFamily="34" charset="-120"/>
              <a:ea typeface="微軟正黑體" panose="020B0604030504040204" pitchFamily="34" charset="-120"/>
            </a:endParaRPr>
          </a:p>
        </p:txBody>
      </p:sp>
      <p:pic>
        <p:nvPicPr>
          <p:cNvPr id="6" name="圖片 5"/>
          <p:cNvPicPr/>
          <p:nvPr/>
        </p:nvPicPr>
        <p:blipFill>
          <a:blip r:embed="rId4" cstate="print">
            <a:extLst>
              <a:ext uri="{28A0092B-C50C-407E-A947-70E740481C1C}">
                <a14:useLocalDpi xmlns:a14="http://schemas.microsoft.com/office/drawing/2010/main" val="0"/>
              </a:ext>
            </a:extLst>
          </a:blip>
          <a:stretch>
            <a:fillRect/>
          </a:stretch>
        </p:blipFill>
        <p:spPr>
          <a:xfrm>
            <a:off x="156686" y="6249354"/>
            <a:ext cx="1043464" cy="337185"/>
          </a:xfrm>
          <a:prstGeom prst="rect">
            <a:avLst/>
          </a:prstGeom>
        </p:spPr>
      </p:pic>
      <p:sp>
        <p:nvSpPr>
          <p:cNvPr id="4" name="矩形 3"/>
          <p:cNvSpPr/>
          <p:nvPr/>
        </p:nvSpPr>
        <p:spPr>
          <a:xfrm>
            <a:off x="35243" y="-3810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111072754"/>
      </p:ext>
    </p:extLst>
  </p:cSld>
  <p:clrMapOvr>
    <a:masterClrMapping/>
  </p:clrMapOvr>
  <p:transition spd="slow" advClick="0" advTm="2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23">
            <a:extLst>
              <a:ext uri="{FF2B5EF4-FFF2-40B4-BE49-F238E27FC236}">
                <a16:creationId xmlns="" xmlns:a16="http://schemas.microsoft.com/office/drawing/2014/main" id="{8C0841F0-6B77-4AB2-B4F2-08D9063CBE2C}"/>
              </a:ext>
            </a:extLst>
          </p:cNvPr>
          <p:cNvPicPr>
            <a:picLocks noChangeAspect="1"/>
          </p:cNvPicPr>
          <p:nvPr/>
        </p:nvPicPr>
        <p:blipFill rotWithShape="1">
          <a:blip r:embed="rId3">
            <a:extLst>
              <a:ext uri="{28A0092B-C50C-407E-A947-70E740481C1C}">
                <a14:useLocalDpi xmlns:a14="http://schemas.microsoft.com/office/drawing/2010/main" val="0"/>
              </a:ext>
            </a:extLst>
          </a:blip>
          <a:srcRect l="15307" r="16205"/>
          <a:stretch/>
        </p:blipFill>
        <p:spPr>
          <a:xfrm>
            <a:off x="-1" y="95250"/>
            <a:ext cx="9144001" cy="6540818"/>
          </a:xfrm>
          <a:prstGeom prst="rect">
            <a:avLst/>
          </a:prstGeom>
          <a:blipFill>
            <a:blip r:embed="rId4"/>
            <a:stretch>
              <a:fillRect/>
            </a:stretch>
          </a:blipFill>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10</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 y="-1270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59960" y="971551"/>
            <a:ext cx="9084040" cy="5353050"/>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1" name="Group 30"/>
          <p:cNvGrpSpPr/>
          <p:nvPr/>
        </p:nvGrpSpPr>
        <p:grpSpPr>
          <a:xfrm>
            <a:off x="528165" y="1499461"/>
            <a:ext cx="8359595" cy="3223544"/>
            <a:chOff x="8825972" y="-1893701"/>
            <a:chExt cx="11651715" cy="3223544"/>
          </a:xfrm>
        </p:grpSpPr>
        <p:cxnSp>
          <p:nvCxnSpPr>
            <p:cNvPr id="33" name="Straight Connector 32"/>
            <p:cNvCxnSpPr>
              <a:cxnSpLocks/>
            </p:cNvCxnSpPr>
            <p:nvPr/>
          </p:nvCxnSpPr>
          <p:spPr>
            <a:xfrm flipV="1">
              <a:off x="8891351" y="1146601"/>
              <a:ext cx="183243"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825972" y="-1893701"/>
              <a:ext cx="11651715" cy="1952201"/>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核反應堆採用</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2%</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至</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5%</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低濃度鈾</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235 </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 一種較容易被分裂而釋放高能量的鈾，核反應堆設有控制系統，適當控制從中產生的能量。</a:t>
              </a:r>
            </a:p>
          </p:txBody>
        </p:sp>
      </p:grpSp>
      <p:sp>
        <p:nvSpPr>
          <p:cNvPr id="42" name="TextBox 41"/>
          <p:cNvSpPr txBox="1"/>
          <p:nvPr/>
        </p:nvSpPr>
        <p:spPr>
          <a:xfrm>
            <a:off x="556020" y="175079"/>
            <a:ext cx="5330179" cy="646331"/>
          </a:xfrm>
          <a:prstGeom prst="rect">
            <a:avLst/>
          </a:prstGeom>
          <a:noFill/>
        </p:spPr>
        <p:txBody>
          <a:bodyPr wrap="square" rtlCol="0">
            <a:spAutoFit/>
          </a:bodyPr>
          <a:lstStyle/>
          <a:p>
            <a:r>
              <a:rPr lang="id-ID" sz="36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32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核能發電原理</a:t>
            </a:r>
            <a:endParaRPr lang="id-ID"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endParaRPr>
          </a:p>
        </p:txBody>
      </p:sp>
      <p:pic>
        <p:nvPicPr>
          <p:cNvPr id="15" name="圖片 14" descr="https://www.clpgroup.com/NuclearEnergy/Chi/images/science/chart3.21_2.jpg"/>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8511" b="3192"/>
          <a:stretch/>
        </p:blipFill>
        <p:spPr bwMode="auto">
          <a:xfrm>
            <a:off x="516779" y="3708593"/>
            <a:ext cx="8052150" cy="20288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1402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1" decel="10000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0-#ppt_h/2"/>
                                          </p:val>
                                        </p:tav>
                                        <p:tav tm="100000">
                                          <p:val>
                                            <p:strVal val="#ppt_y"/>
                                          </p:val>
                                        </p:tav>
                                      </p:tavLst>
                                    </p:anim>
                                  </p:childTnLst>
                                </p:cTn>
                              </p:par>
                              <p:par>
                                <p:cTn id="23" presetID="2" presetClass="entr" presetSubtype="1" decel="10000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0-#ppt_h/2"/>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4" y="304478"/>
            <a:ext cx="7916066" cy="738664"/>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來源  </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75072" y="1219479"/>
            <a:ext cx="8016478" cy="5262979"/>
          </a:xfrm>
          <a:prstGeom prst="rect">
            <a:avLst/>
          </a:prstGeom>
        </p:spPr>
        <p:txBody>
          <a:bodyPr wrap="square">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Q1.</a:t>
            </a:r>
            <a:r>
              <a:rPr lang="zh-TW" altLang="en-US" sz="2800" dirty="0" smtClean="0">
                <a:solidFill>
                  <a:srgbClr val="0C0D0D"/>
                </a:solidFill>
                <a:latin typeface="微軟正黑體" panose="020B0604030504040204" pitchFamily="34" charset="-120"/>
                <a:ea typeface="微軟正黑體" panose="020B0604030504040204" pitchFamily="34" charset="-120"/>
              </a:rPr>
              <a:t>核電廠</a:t>
            </a:r>
            <a:r>
              <a:rPr lang="zh-TW" altLang="en-US" sz="2800" dirty="0">
                <a:solidFill>
                  <a:srgbClr val="0C0D0D"/>
                </a:solidFill>
                <a:latin typeface="微軟正黑體" panose="020B0604030504040204" pitchFamily="34" charset="-120"/>
                <a:ea typeface="微軟正黑體" panose="020B0604030504040204" pitchFamily="34" charset="-120"/>
              </a:rPr>
              <a:t>以鈾 </a:t>
            </a:r>
            <a:r>
              <a:rPr lang="en-US" altLang="zh-TW" sz="2800" dirty="0">
                <a:solidFill>
                  <a:srgbClr val="0C0D0D"/>
                </a:solidFill>
                <a:latin typeface="微軟正黑體" panose="020B0604030504040204" pitchFamily="34" charset="-120"/>
                <a:ea typeface="微軟正黑體" panose="020B0604030504040204" pitchFamily="34" charset="-120"/>
              </a:rPr>
              <a:t>235 </a:t>
            </a:r>
            <a:r>
              <a:rPr lang="zh-TW" altLang="en-US" sz="2800" dirty="0">
                <a:solidFill>
                  <a:srgbClr val="0C0D0D"/>
                </a:solidFill>
                <a:latin typeface="微軟正黑體" panose="020B0604030504040204" pitchFamily="34" charset="-120"/>
                <a:ea typeface="微軟正黑體" panose="020B0604030504040204" pitchFamily="34" charset="-120"/>
              </a:rPr>
              <a:t>為燃料，以中子撞擊促成使其分裂，利用這種核反應所釋放出的能量來發電。有關反應事件的敘述，何項錯誤？</a:t>
            </a:r>
          </a:p>
          <a:p>
            <a:pPr>
              <a:lnSpc>
                <a:spcPct val="150000"/>
              </a:lnSpc>
            </a:pPr>
            <a:r>
              <a:rPr lang="en-US" altLang="zh-TW" sz="2800" dirty="0">
                <a:solidFill>
                  <a:srgbClr val="0C0D0D"/>
                </a:solidFill>
                <a:latin typeface="微軟正黑體" panose="020B0604030504040204" pitchFamily="34" charset="-120"/>
                <a:ea typeface="微軟正黑體" panose="020B0604030504040204" pitchFamily="34" charset="-120"/>
              </a:rPr>
              <a:t>(A)</a:t>
            </a:r>
            <a:r>
              <a:rPr lang="zh-TW" altLang="en-US" sz="2800" dirty="0">
                <a:solidFill>
                  <a:srgbClr val="0C0D0D"/>
                </a:solidFill>
                <a:latin typeface="微軟正黑體" panose="020B0604030504040204" pitchFamily="34" charset="-120"/>
                <a:ea typeface="微軟正黑體" panose="020B0604030504040204" pitchFamily="34" charset="-120"/>
              </a:rPr>
              <a:t>原子</a:t>
            </a:r>
            <a:r>
              <a:rPr lang="zh-TW" altLang="en-US" sz="2800" dirty="0" smtClean="0">
                <a:solidFill>
                  <a:srgbClr val="0C0D0D"/>
                </a:solidFill>
                <a:latin typeface="微軟正黑體" panose="020B0604030504040204" pitchFamily="34" charset="-120"/>
                <a:ea typeface="微軟正黑體" panose="020B0604030504040204" pitchFamily="34" charset="-120"/>
              </a:rPr>
              <a:t>經核</a:t>
            </a:r>
            <a:r>
              <a:rPr lang="zh-TW" altLang="en-US" sz="2800" dirty="0">
                <a:solidFill>
                  <a:srgbClr val="0C0D0D"/>
                </a:solidFill>
                <a:latin typeface="微軟正黑體" panose="020B0604030504040204" pitchFamily="34" charset="-120"/>
                <a:ea typeface="微軟正黑體" panose="020B0604030504040204" pitchFamily="34" charset="-120"/>
              </a:rPr>
              <a:t>分裂後，反應前後的原子種類改變了 </a:t>
            </a:r>
            <a:r>
              <a:rPr lang="en-US" altLang="zh-TW" sz="2800" dirty="0">
                <a:solidFill>
                  <a:srgbClr val="0C0D0D"/>
                </a:solidFill>
                <a:latin typeface="微軟正黑體" panose="020B0604030504040204" pitchFamily="34" charset="-120"/>
                <a:ea typeface="微軟正黑體" panose="020B0604030504040204" pitchFamily="34" charset="-120"/>
              </a:rPr>
              <a:t>(B)</a:t>
            </a:r>
            <a:r>
              <a:rPr lang="zh-TW" altLang="en-US" sz="2800" dirty="0">
                <a:solidFill>
                  <a:srgbClr val="0C0D0D"/>
                </a:solidFill>
                <a:latin typeface="微軟正黑體" panose="020B0604030504040204" pitchFamily="34" charset="-120"/>
                <a:ea typeface="微軟正黑體" panose="020B0604030504040204" pitchFamily="34" charset="-120"/>
              </a:rPr>
              <a:t>有的反應的生成物，帶有很強的</a:t>
            </a:r>
            <a:r>
              <a:rPr lang="zh-TW" altLang="en-US" sz="2800" dirty="0" smtClean="0">
                <a:solidFill>
                  <a:srgbClr val="0C0D0D"/>
                </a:solidFill>
                <a:latin typeface="微軟正黑體" panose="020B0604030504040204" pitchFamily="34" charset="-120"/>
                <a:ea typeface="微軟正黑體" panose="020B0604030504040204" pitchFamily="34" charset="-120"/>
              </a:rPr>
              <a:t>放射性</a:t>
            </a:r>
            <a:endParaRPr lang="en-US" altLang="zh-TW" sz="2800" dirty="0" smtClean="0">
              <a:solidFill>
                <a:srgbClr val="0C0D0D"/>
              </a:solidFill>
              <a:latin typeface="微軟正黑體" panose="020B0604030504040204" pitchFamily="34" charset="-120"/>
              <a:ea typeface="微軟正黑體" panose="020B0604030504040204" pitchFamily="34" charset="-120"/>
            </a:endParaRPr>
          </a:p>
          <a:p>
            <a:pPr>
              <a:lnSpc>
                <a:spcPct val="150000"/>
              </a:lnSpc>
            </a:pPr>
            <a:r>
              <a:rPr lang="zh-TW" altLang="en-US" sz="2800" dirty="0" smtClean="0">
                <a:solidFill>
                  <a:srgbClr val="0C0D0D"/>
                </a:solidFill>
                <a:latin typeface="微軟正黑體" panose="020B0604030504040204" pitchFamily="34" charset="-120"/>
                <a:ea typeface="微軟正黑體" panose="020B0604030504040204" pitchFamily="34" charset="-120"/>
              </a:rPr>
              <a:t> </a:t>
            </a:r>
            <a:r>
              <a:rPr lang="en-US" altLang="zh-TW" sz="2800" dirty="0">
                <a:solidFill>
                  <a:srgbClr val="0C0D0D"/>
                </a:solidFill>
                <a:latin typeface="微軟正黑體" panose="020B0604030504040204" pitchFamily="34" charset="-120"/>
                <a:ea typeface="微軟正黑體" panose="020B0604030504040204" pitchFamily="34" charset="-120"/>
              </a:rPr>
              <a:t>(C)</a:t>
            </a:r>
            <a:r>
              <a:rPr lang="zh-TW" altLang="en-US" sz="2800" dirty="0">
                <a:solidFill>
                  <a:srgbClr val="0C0D0D"/>
                </a:solidFill>
                <a:latin typeface="微軟正黑體" panose="020B0604030504040204" pitchFamily="34" charset="-120"/>
                <a:ea typeface="微軟正黑體" panose="020B0604030504040204" pitchFamily="34" charset="-120"/>
              </a:rPr>
              <a:t>比起煤或石油來，核燃料只以很少的質量就可以產生很大的能量 </a:t>
            </a:r>
            <a:endParaRPr lang="en-US" altLang="zh-TW" sz="2800" dirty="0" smtClean="0">
              <a:solidFill>
                <a:srgbClr val="0C0D0D"/>
              </a:solidFill>
              <a:latin typeface="微軟正黑體" panose="020B0604030504040204" pitchFamily="34" charset="-120"/>
              <a:ea typeface="微軟正黑體" panose="020B0604030504040204" pitchFamily="34" charset="-120"/>
            </a:endParaRPr>
          </a:p>
          <a:p>
            <a:pPr>
              <a:lnSpc>
                <a:spcPct val="150000"/>
              </a:lnSpc>
            </a:pPr>
            <a:r>
              <a:rPr lang="en-US" altLang="zh-TW" sz="2800" dirty="0" smtClean="0">
                <a:solidFill>
                  <a:srgbClr val="0C0D0D"/>
                </a:solidFill>
                <a:latin typeface="微軟正黑體" panose="020B0604030504040204" pitchFamily="34" charset="-120"/>
                <a:ea typeface="微軟正黑體" panose="020B0604030504040204" pitchFamily="34" charset="-120"/>
              </a:rPr>
              <a:t>(</a:t>
            </a:r>
            <a:r>
              <a:rPr lang="en-US" altLang="zh-TW" sz="2800" dirty="0">
                <a:solidFill>
                  <a:srgbClr val="0C0D0D"/>
                </a:solidFill>
                <a:latin typeface="微軟正黑體" panose="020B0604030504040204" pitchFamily="34" charset="-120"/>
                <a:ea typeface="微軟正黑體" panose="020B0604030504040204" pitchFamily="34" charset="-120"/>
              </a:rPr>
              <a:t>D)</a:t>
            </a:r>
            <a:r>
              <a:rPr lang="zh-TW" altLang="en-US" sz="2800" dirty="0">
                <a:solidFill>
                  <a:srgbClr val="0C0D0D"/>
                </a:solidFill>
                <a:latin typeface="微軟正黑體" panose="020B0604030504040204" pitchFamily="34" charset="-120"/>
                <a:ea typeface="微軟正黑體" panose="020B0604030504040204" pitchFamily="34" charset="-120"/>
              </a:rPr>
              <a:t>這種反應</a:t>
            </a:r>
            <a:r>
              <a:rPr lang="zh-TW" altLang="en-US" sz="2800" dirty="0" smtClean="0">
                <a:solidFill>
                  <a:srgbClr val="0C0D0D"/>
                </a:solidFill>
                <a:latin typeface="微軟正黑體" panose="020B0604030504040204" pitchFamily="34" charset="-120"/>
                <a:ea typeface="微軟正黑體" panose="020B0604030504040204" pitchFamily="34" charset="-120"/>
              </a:rPr>
              <a:t>的生成物</a:t>
            </a:r>
            <a:r>
              <a:rPr lang="zh-TW" altLang="en-US" sz="2800" dirty="0">
                <a:solidFill>
                  <a:srgbClr val="0C0D0D"/>
                </a:solidFill>
                <a:latin typeface="微軟正黑體" panose="020B0604030504040204" pitchFamily="34" charset="-120"/>
                <a:ea typeface="微軟正黑體" panose="020B0604030504040204" pitchFamily="34" charset="-120"/>
              </a:rPr>
              <a:t>，</a:t>
            </a:r>
            <a:r>
              <a:rPr lang="zh-TW" altLang="en-US" sz="2800" dirty="0" smtClean="0">
                <a:solidFill>
                  <a:srgbClr val="0C0D0D"/>
                </a:solidFill>
                <a:latin typeface="微軟正黑體" panose="020B0604030504040204" pitchFamily="34" charset="-120"/>
                <a:ea typeface="微軟正黑體" panose="020B0604030504040204" pitchFamily="34" charset="-120"/>
              </a:rPr>
              <a:t>經低溫</a:t>
            </a:r>
            <a:r>
              <a:rPr lang="zh-TW" altLang="en-US" sz="2800" dirty="0">
                <a:solidFill>
                  <a:srgbClr val="0C0D0D"/>
                </a:solidFill>
                <a:latin typeface="微軟正黑體" panose="020B0604030504040204" pitchFamily="34" charset="-120"/>
                <a:ea typeface="微軟正黑體" panose="020B0604030504040204" pitchFamily="34" charset="-120"/>
              </a:rPr>
              <a:t>冷凍處理即可清除。</a:t>
            </a:r>
          </a:p>
        </p:txBody>
      </p:sp>
    </p:spTree>
    <p:extLst>
      <p:ext uri="{BB962C8B-B14F-4D97-AF65-F5344CB8AC3E}">
        <p14:creationId xmlns:p14="http://schemas.microsoft.com/office/powerpoint/2010/main" val="2874082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2" presetClass="entr" presetSubtype="1" decel="10000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fill="hold"/>
                                        <p:tgtEl>
                                          <p:spTgt spid="39"/>
                                        </p:tgtEl>
                                        <p:attrNameLst>
                                          <p:attrName>ppt_x</p:attrName>
                                        </p:attrNameLst>
                                      </p:cBhvr>
                                      <p:tavLst>
                                        <p:tav tm="0">
                                          <p:val>
                                            <p:strVal val="#ppt_x"/>
                                          </p:val>
                                        </p:tav>
                                        <p:tav tm="100000">
                                          <p:val>
                                            <p:strVal val="#ppt_x"/>
                                          </p:val>
                                        </p:tav>
                                      </p:tavLst>
                                    </p:anim>
                                    <p:anim calcmode="lin" valueType="num">
                                      <p:cBhvr additive="base">
                                        <p:cTn id="11" dur="500" fill="hold"/>
                                        <p:tgtEl>
                                          <p:spTgt spid="39"/>
                                        </p:tgtEl>
                                        <p:attrNameLst>
                                          <p:attrName>ppt_y</p:attrName>
                                        </p:attrNameLst>
                                      </p:cBhvr>
                                      <p:tavLst>
                                        <p:tav tm="0">
                                          <p:val>
                                            <p:strVal val="0-#ppt_h/2"/>
                                          </p:val>
                                        </p:tav>
                                        <p:tav tm="100000">
                                          <p:val>
                                            <p:strVal val="#ppt_y"/>
                                          </p:val>
                                        </p:tav>
                                      </p:tavLst>
                                    </p:anim>
                                  </p:childTnLst>
                                </p:cTn>
                              </p:par>
                              <p:par>
                                <p:cTn id="12" presetID="2" presetClass="entr" presetSubtype="1" decel="10000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ppt_x"/>
                                          </p:val>
                                        </p:tav>
                                        <p:tav tm="100000">
                                          <p:val>
                                            <p:strVal val="#ppt_x"/>
                                          </p:val>
                                        </p:tav>
                                      </p:tavLst>
                                    </p:anim>
                                    <p:anim calcmode="lin" valueType="num">
                                      <p:cBhvr additive="base">
                                        <p:cTn id="15"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287580"/>
            <a:ext cx="7822659" cy="738664"/>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5072" y="1352718"/>
            <a:ext cx="4376086" cy="659540"/>
          </a:xfrm>
          <a:prstGeom prst="rect">
            <a:avLst/>
          </a:prstGeom>
          <a:noFill/>
        </p:spPr>
        <p:txBody>
          <a:bodyPr wrap="square" rtlCol="0">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Q1</a:t>
            </a:r>
            <a:endParaRPr lang="en-US" altLang="zh-TW" sz="2800" b="1" dirty="0">
              <a:solidFill>
                <a:srgbClr val="0C0D0D"/>
              </a:solidFill>
              <a:latin typeface="微軟正黑體" panose="020B0604030504040204" pitchFamily="34" charset="-120"/>
              <a:ea typeface="微軟正黑體" panose="020B0604030504040204" pitchFamily="34" charset="-120"/>
            </a:endParaRPr>
          </a:p>
        </p:txBody>
      </p:sp>
      <p:sp>
        <p:nvSpPr>
          <p:cNvPr id="53" name="Rectangle 52"/>
          <p:cNvSpPr/>
          <p:nvPr/>
        </p:nvSpPr>
        <p:spPr>
          <a:xfrm>
            <a:off x="575072" y="1999049"/>
            <a:ext cx="7751621" cy="3323987"/>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smtClean="0">
                <a:solidFill>
                  <a:srgbClr val="FF0000"/>
                </a:solidFill>
                <a:latin typeface="微軟正黑體" panose="020B0604030504040204" pitchFamily="34" charset="-120"/>
                <a:ea typeface="微軟正黑體" panose="020B0604030504040204" pitchFamily="34" charset="-120"/>
              </a:rPr>
              <a:t>Ａ</a:t>
            </a:r>
            <a:r>
              <a:rPr lang="en-US" altLang="zh-TW" sz="2800" b="1" dirty="0" smtClean="0">
                <a:solidFill>
                  <a:srgbClr val="FF0000"/>
                </a:solidFill>
                <a:latin typeface="微軟正黑體" panose="020B0604030504040204" pitchFamily="34" charset="-120"/>
                <a:ea typeface="微軟正黑體" panose="020B0604030504040204" pitchFamily="34" charset="-120"/>
              </a:rPr>
              <a:t>ns</a:t>
            </a:r>
            <a:r>
              <a:rPr lang="zh-TW" altLang="en-US" sz="2800" b="1" dirty="0" smtClean="0">
                <a:solidFill>
                  <a:srgbClr val="FF0000"/>
                </a:solidFill>
                <a:latin typeface="微軟正黑體" panose="020B0604030504040204" pitchFamily="34" charset="-120"/>
                <a:ea typeface="微軟正黑體" panose="020B0604030504040204" pitchFamily="34" charset="-120"/>
              </a:rPr>
              <a:t>：Ｄ</a:t>
            </a:r>
            <a:endParaRPr lang="zh-TW" altLang="en-US" sz="2800" b="1" dirty="0">
              <a:solidFill>
                <a:srgbClr val="FF0000"/>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800" b="1" dirty="0">
                <a:solidFill>
                  <a:srgbClr val="0070C0"/>
                </a:solidFill>
                <a:latin typeface="微軟正黑體" panose="020B0604030504040204" pitchFamily="34" charset="-120"/>
                <a:ea typeface="微軟正黑體" panose="020B0604030504040204" pitchFamily="34" charset="-120"/>
              </a:rPr>
              <a:t>解析：</a:t>
            </a:r>
            <a:r>
              <a:rPr lang="en-US" altLang="zh-TW" sz="2800" b="1" dirty="0">
                <a:solidFill>
                  <a:srgbClr val="0070C0"/>
                </a:solidFill>
                <a:latin typeface="微軟正黑體" panose="020B0604030504040204" pitchFamily="34" charset="-120"/>
                <a:ea typeface="微軟正黑體" panose="020B0604030504040204" pitchFamily="34" charset="-120"/>
              </a:rPr>
              <a:t>(A)</a:t>
            </a:r>
            <a:r>
              <a:rPr lang="zh-TW" altLang="en-US" sz="2800" b="1" dirty="0">
                <a:solidFill>
                  <a:srgbClr val="0070C0"/>
                </a:solidFill>
                <a:latin typeface="微軟正黑體" panose="020B0604030504040204" pitchFamily="34" charset="-120"/>
                <a:ea typeface="微軟正黑體" panose="020B0604030504040204" pitchFamily="34" charset="-120"/>
              </a:rPr>
              <a:t>原子衰變的過程，原子種類會改變，產生新的原子；</a:t>
            </a:r>
            <a:r>
              <a:rPr lang="en-US" altLang="zh-TW" sz="2800" b="1" dirty="0">
                <a:solidFill>
                  <a:srgbClr val="0070C0"/>
                </a:solidFill>
                <a:latin typeface="微軟正黑體" panose="020B0604030504040204" pitchFamily="34" charset="-120"/>
                <a:ea typeface="微軟正黑體" panose="020B0604030504040204" pitchFamily="34" charset="-120"/>
              </a:rPr>
              <a:t>(D)</a:t>
            </a:r>
            <a:r>
              <a:rPr lang="zh-TW" altLang="en-US" sz="2800" b="1" dirty="0">
                <a:solidFill>
                  <a:srgbClr val="0070C0"/>
                </a:solidFill>
                <a:latin typeface="微軟正黑體" panose="020B0604030504040204" pitchFamily="34" charset="-120"/>
                <a:ea typeface="微軟正黑體" panose="020B0604030504040204" pitchFamily="34" charset="-120"/>
              </a:rPr>
              <a:t>放射性物質為原子內部不穩定產生的原子衰變現象，與溫度或壓力無關，因此低溫冷凍無法清除。</a:t>
            </a:r>
          </a:p>
        </p:txBody>
      </p:sp>
    </p:spTree>
    <p:extLst>
      <p:ext uri="{BB962C8B-B14F-4D97-AF65-F5344CB8AC3E}">
        <p14:creationId xmlns:p14="http://schemas.microsoft.com/office/powerpoint/2010/main" val="4142568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ppt_x"/>
                                          </p:val>
                                        </p:tav>
                                        <p:tav tm="100000">
                                          <p:val>
                                            <p:strVal val="#ppt_x"/>
                                          </p:val>
                                        </p:tav>
                                      </p:tavLst>
                                    </p:anim>
                                    <p:anim calcmode="lin" valueType="num">
                                      <p:cBhvr additive="base">
                                        <p:cTn id="8" dur="10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iterate type="wd">
                                    <p:tmPct val="10000"/>
                                  </p:iterate>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ppt_x"/>
                                          </p:val>
                                        </p:tav>
                                        <p:tav tm="100000">
                                          <p:val>
                                            <p:strVal val="#ppt_x"/>
                                          </p:val>
                                        </p:tav>
                                      </p:tavLst>
                                    </p:anim>
                                    <p:anim calcmode="lin" valueType="num">
                                      <p:cBhvr additive="base">
                                        <p:cTn id="12" dur="1000" fill="hold"/>
                                        <p:tgtEl>
                                          <p:spTgt spid="51"/>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3">
                                            <p:txEl>
                                              <p:pRg st="0" end="0"/>
                                            </p:txEl>
                                          </p:spTgt>
                                        </p:tgtEl>
                                        <p:attrNameLst>
                                          <p:attrName>style.visibility</p:attrName>
                                        </p:attrNameLst>
                                      </p:cBhvr>
                                      <p:to>
                                        <p:strVal val="visible"/>
                                      </p:to>
                                    </p:set>
                                    <p:animEffect transition="in" filter="fade">
                                      <p:cBhvr>
                                        <p:cTn id="25" dur="500"/>
                                        <p:tgtEl>
                                          <p:spTgt spid="5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3">
                                            <p:txEl>
                                              <p:pRg st="1" end="1"/>
                                            </p:txEl>
                                          </p:spTgt>
                                        </p:tgtEl>
                                        <p:attrNameLst>
                                          <p:attrName>style.visibility</p:attrName>
                                        </p:attrNameLst>
                                      </p:cBhvr>
                                      <p:to>
                                        <p:strVal val="visible"/>
                                      </p:to>
                                    </p:set>
                                    <p:animEffect transition="in" filter="fade">
                                      <p:cBhvr>
                                        <p:cTn id="30" dur="500"/>
                                        <p:tgtEl>
                                          <p:spTgt spid="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30663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75072" y="1313249"/>
            <a:ext cx="7751621" cy="4616648"/>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TW" sz="2800" b="1" dirty="0" smtClean="0">
                <a:solidFill>
                  <a:srgbClr val="0C0D0D"/>
                </a:solidFill>
                <a:latin typeface="微軟正黑體" panose="020B0604030504040204" pitchFamily="34" charset="-120"/>
                <a:ea typeface="微軟正黑體" panose="020B0604030504040204" pitchFamily="34" charset="-120"/>
              </a:rPr>
              <a:t>Q2</a:t>
            </a:r>
            <a:r>
              <a:rPr lang="zh-TW" altLang="en-US" sz="2800" dirty="0" smtClean="0">
                <a:solidFill>
                  <a:srgbClr val="0C0D0D"/>
                </a:solidFill>
                <a:latin typeface="微軟正黑體" panose="020B0604030504040204" pitchFamily="34" charset="-120"/>
                <a:ea typeface="微軟正黑體" panose="020B0604030504040204" pitchFamily="34" charset="-120"/>
              </a:rPr>
              <a:t>是否</a:t>
            </a:r>
            <a:r>
              <a:rPr lang="zh-TW" altLang="en-US" sz="2800" dirty="0">
                <a:solidFill>
                  <a:srgbClr val="0C0D0D"/>
                </a:solidFill>
                <a:latin typeface="微軟正黑體" panose="020B0604030504040204" pitchFamily="34" charset="-120"/>
                <a:ea typeface="微軟正黑體" panose="020B0604030504040204" pitchFamily="34" charset="-120"/>
              </a:rPr>
              <a:t>應該繼續發展核能發電，多年來一直是我國備受爭議的能源政策和產業政策， 而各政黨與人民內部的意見也不一致。關於前述爭議， 下列敘述何者正確？</a:t>
            </a:r>
          </a:p>
          <a:p>
            <a:pPr marL="342900" indent="-342900">
              <a:lnSpc>
                <a:spcPct val="150000"/>
              </a:lnSpc>
              <a:buFont typeface="Arial" panose="020B0604020202020204" pitchFamily="34" charset="0"/>
              <a:buChar char="•"/>
            </a:pPr>
            <a:r>
              <a:rPr lang="en-US" altLang="zh-TW" sz="2800" dirty="0">
                <a:solidFill>
                  <a:srgbClr val="0C0D0D"/>
                </a:solidFill>
                <a:latin typeface="微軟正黑體" panose="020B0604030504040204" pitchFamily="34" charset="-120"/>
                <a:ea typeface="微軟正黑體" panose="020B0604030504040204" pitchFamily="34" charset="-120"/>
              </a:rPr>
              <a:t>(A)</a:t>
            </a:r>
            <a:r>
              <a:rPr lang="zh-TW" altLang="en-US" sz="2800" dirty="0">
                <a:solidFill>
                  <a:srgbClr val="0C0D0D"/>
                </a:solidFill>
                <a:latin typeface="微軟正黑體" panose="020B0604030504040204" pitchFamily="34" charset="-120"/>
                <a:ea typeface="微軟正黑體" panose="020B0604030504040204" pitchFamily="34" charset="-120"/>
              </a:rPr>
              <a:t>核能發電是目前可行的發電方式裡最乾淨、最有效率且最能達成節能減碳 目標的發電方法，反核活動都是少數，只是浪費公共</a:t>
            </a:r>
            <a:r>
              <a:rPr lang="zh-TW" altLang="en-US" sz="2800" dirty="0" smtClean="0">
                <a:solidFill>
                  <a:srgbClr val="0C0D0D"/>
                </a:solidFill>
                <a:latin typeface="微軟正黑體" panose="020B0604030504040204" pitchFamily="34" charset="-120"/>
                <a:ea typeface="微軟正黑體" panose="020B0604030504040204" pitchFamily="34" charset="-120"/>
              </a:rPr>
              <a:t>資源</a:t>
            </a:r>
            <a:endParaRPr lang="zh-TW" altLang="en-US" sz="2800" dirty="0">
              <a:solidFill>
                <a:srgbClr val="0C0D0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22356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2" presetClass="entr" presetSubtype="1" decel="10000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fill="hold"/>
                                        <p:tgtEl>
                                          <p:spTgt spid="39"/>
                                        </p:tgtEl>
                                        <p:attrNameLst>
                                          <p:attrName>ppt_x</p:attrName>
                                        </p:attrNameLst>
                                      </p:cBhvr>
                                      <p:tavLst>
                                        <p:tav tm="0">
                                          <p:val>
                                            <p:strVal val="#ppt_x"/>
                                          </p:val>
                                        </p:tav>
                                        <p:tav tm="100000">
                                          <p:val>
                                            <p:strVal val="#ppt_x"/>
                                          </p:val>
                                        </p:tav>
                                      </p:tavLst>
                                    </p:anim>
                                    <p:anim calcmode="lin" valueType="num">
                                      <p:cBhvr additive="base">
                                        <p:cTn id="11" dur="500" fill="hold"/>
                                        <p:tgtEl>
                                          <p:spTgt spid="39"/>
                                        </p:tgtEl>
                                        <p:attrNameLst>
                                          <p:attrName>ppt_y</p:attrName>
                                        </p:attrNameLst>
                                      </p:cBhvr>
                                      <p:tavLst>
                                        <p:tav tm="0">
                                          <p:val>
                                            <p:strVal val="0-#ppt_h/2"/>
                                          </p:val>
                                        </p:tav>
                                        <p:tav tm="100000">
                                          <p:val>
                                            <p:strVal val="#ppt_y"/>
                                          </p:val>
                                        </p:tav>
                                      </p:tavLst>
                                    </p:anim>
                                  </p:childTnLst>
                                </p:cTn>
                              </p:par>
                              <p:par>
                                <p:cTn id="12" presetID="2" presetClass="entr" presetSubtype="1" decel="10000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ppt_x"/>
                                          </p:val>
                                        </p:tav>
                                        <p:tav tm="100000">
                                          <p:val>
                                            <p:strVal val="#ppt_x"/>
                                          </p:val>
                                        </p:tav>
                                      </p:tavLst>
                                    </p:anim>
                                    <p:anim calcmode="lin" valueType="num">
                                      <p:cBhvr additive="base">
                                        <p:cTn id="15"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30663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75072" y="1313249"/>
            <a:ext cx="7751621" cy="5262979"/>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TW" sz="2800" dirty="0" smtClean="0">
                <a:solidFill>
                  <a:srgbClr val="0C0D0D"/>
                </a:solidFill>
                <a:latin typeface="微軟正黑體" panose="020B0604030504040204" pitchFamily="34" charset="-120"/>
                <a:ea typeface="微軟正黑體" panose="020B0604030504040204" pitchFamily="34" charset="-120"/>
              </a:rPr>
              <a:t>(</a:t>
            </a:r>
            <a:r>
              <a:rPr lang="en-US" altLang="zh-TW" sz="2800" dirty="0">
                <a:solidFill>
                  <a:srgbClr val="0C0D0D"/>
                </a:solidFill>
                <a:latin typeface="微軟正黑體" panose="020B0604030504040204" pitchFamily="34" charset="-120"/>
                <a:ea typeface="微軟正黑體" panose="020B0604030504040204" pitchFamily="34" charset="-120"/>
              </a:rPr>
              <a:t>B)</a:t>
            </a:r>
            <a:r>
              <a:rPr lang="zh-TW" altLang="en-US" sz="2800" dirty="0">
                <a:solidFill>
                  <a:srgbClr val="0C0D0D"/>
                </a:solidFill>
                <a:latin typeface="微軟正黑體" panose="020B0604030504040204" pitchFamily="34" charset="-120"/>
                <a:ea typeface="微軟正黑體" panose="020B0604030504040204" pitchFamily="34" charset="-120"/>
              </a:rPr>
              <a:t>核能電廠發生災害的機率極低，即使發生災害，也可以控制，這是專業主管機關與相關學者專家的專業，人民不需擔憂與質疑</a:t>
            </a:r>
          </a:p>
          <a:p>
            <a:pPr marL="342900" indent="-342900">
              <a:lnSpc>
                <a:spcPct val="150000"/>
              </a:lnSpc>
              <a:buFont typeface="Arial" panose="020B0604020202020204" pitchFamily="34" charset="0"/>
              <a:buChar char="•"/>
            </a:pPr>
            <a:r>
              <a:rPr lang="en-US" altLang="zh-TW" sz="2800" dirty="0">
                <a:solidFill>
                  <a:srgbClr val="0C0D0D"/>
                </a:solidFill>
                <a:latin typeface="微軟正黑體" panose="020B0604030504040204" pitchFamily="34" charset="-120"/>
                <a:ea typeface="微軟正黑體" panose="020B0604030504040204" pitchFamily="34" charset="-120"/>
              </a:rPr>
              <a:t>(C)</a:t>
            </a:r>
            <a:r>
              <a:rPr lang="zh-TW" altLang="en-US" sz="2800" dirty="0">
                <a:solidFill>
                  <a:srgbClr val="0C0D0D"/>
                </a:solidFill>
                <a:latin typeface="微軟正黑體" panose="020B0604030504040204" pitchFamily="34" charset="-120"/>
                <a:ea typeface="微軟正黑體" panose="020B0604030504040204" pitchFamily="34" charset="-120"/>
              </a:rPr>
              <a:t>為了避免審查核能電廠環境影響評估的委員受到不當影響， 民不該在媒體或網路上批評環境影響評估委員會的運作</a:t>
            </a:r>
          </a:p>
          <a:p>
            <a:pPr marL="342900" indent="-342900">
              <a:lnSpc>
                <a:spcPct val="150000"/>
              </a:lnSpc>
              <a:buFont typeface="Arial" panose="020B0604020202020204" pitchFamily="34" charset="0"/>
              <a:buChar char="•"/>
            </a:pPr>
            <a:r>
              <a:rPr lang="en-US" altLang="zh-TW" sz="2800" dirty="0">
                <a:solidFill>
                  <a:srgbClr val="0C0D0D"/>
                </a:solidFill>
                <a:latin typeface="微軟正黑體" panose="020B0604030504040204" pitchFamily="34" charset="-120"/>
                <a:ea typeface="微軟正黑體" panose="020B0604030504040204" pitchFamily="34" charset="-120"/>
              </a:rPr>
              <a:t>(D)</a:t>
            </a:r>
            <a:r>
              <a:rPr lang="zh-TW" altLang="en-US" sz="2800" dirty="0">
                <a:solidFill>
                  <a:srgbClr val="0C0D0D"/>
                </a:solidFill>
                <a:latin typeface="微軟正黑體" panose="020B0604030504040204" pitchFamily="34" charset="-120"/>
                <a:ea typeface="微軟正黑體" panose="020B0604030504040204" pitchFamily="34" charset="-120"/>
              </a:rPr>
              <a:t>根據民主基本原則，針對是否廢核， 人民有權連署公民投票提案，提請全民投票決定</a:t>
            </a:r>
            <a:r>
              <a:rPr lang="en-US" altLang="zh-TW" sz="2800" dirty="0">
                <a:solidFill>
                  <a:srgbClr val="0C0D0D"/>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870825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2" presetClass="entr" presetSubtype="1" decel="10000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fill="hold"/>
                                        <p:tgtEl>
                                          <p:spTgt spid="39"/>
                                        </p:tgtEl>
                                        <p:attrNameLst>
                                          <p:attrName>ppt_x</p:attrName>
                                        </p:attrNameLst>
                                      </p:cBhvr>
                                      <p:tavLst>
                                        <p:tav tm="0">
                                          <p:val>
                                            <p:strVal val="#ppt_x"/>
                                          </p:val>
                                        </p:tav>
                                        <p:tav tm="100000">
                                          <p:val>
                                            <p:strVal val="#ppt_x"/>
                                          </p:val>
                                        </p:tav>
                                      </p:tavLst>
                                    </p:anim>
                                    <p:anim calcmode="lin" valueType="num">
                                      <p:cBhvr additive="base">
                                        <p:cTn id="11" dur="500" fill="hold"/>
                                        <p:tgtEl>
                                          <p:spTgt spid="39"/>
                                        </p:tgtEl>
                                        <p:attrNameLst>
                                          <p:attrName>ppt_y</p:attrName>
                                        </p:attrNameLst>
                                      </p:cBhvr>
                                      <p:tavLst>
                                        <p:tav tm="0">
                                          <p:val>
                                            <p:strVal val="0-#ppt_h/2"/>
                                          </p:val>
                                        </p:tav>
                                        <p:tav tm="100000">
                                          <p:val>
                                            <p:strVal val="#ppt_y"/>
                                          </p:val>
                                        </p:tav>
                                      </p:tavLst>
                                    </p:anim>
                                  </p:childTnLst>
                                </p:cTn>
                              </p:par>
                              <p:par>
                                <p:cTn id="12" presetID="2" presetClass="entr" presetSubtype="1" decel="10000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ppt_x"/>
                                          </p:val>
                                        </p:tav>
                                        <p:tav tm="100000">
                                          <p:val>
                                            <p:strVal val="#ppt_x"/>
                                          </p:val>
                                        </p:tav>
                                      </p:tavLst>
                                    </p:anim>
                                    <p:anim calcmode="lin" valueType="num">
                                      <p:cBhvr additive="base">
                                        <p:cTn id="15"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30663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75072" y="1313249"/>
            <a:ext cx="7751621" cy="3323987"/>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TW" sz="2800" b="1" dirty="0" smtClean="0">
                <a:solidFill>
                  <a:srgbClr val="0C0D0D"/>
                </a:solidFill>
                <a:latin typeface="微軟正黑體" panose="020B0604030504040204" pitchFamily="34" charset="-120"/>
                <a:ea typeface="微軟正黑體" panose="020B0604030504040204" pitchFamily="34" charset="-120"/>
              </a:rPr>
              <a:t>Q2</a:t>
            </a:r>
            <a:r>
              <a:rPr lang="zh-TW" altLang="en-US" sz="2800" dirty="0" smtClean="0">
                <a:solidFill>
                  <a:srgbClr val="0C0D0D"/>
                </a:solidFill>
                <a:latin typeface="微軟正黑體" panose="020B0604030504040204" pitchFamily="34" charset="-120"/>
                <a:ea typeface="微軟正黑體" panose="020B0604030504040204" pitchFamily="34" charset="-120"/>
              </a:rPr>
              <a:t>是否</a:t>
            </a:r>
            <a:r>
              <a:rPr lang="zh-TW" altLang="en-US" sz="2800" dirty="0">
                <a:solidFill>
                  <a:srgbClr val="0C0D0D"/>
                </a:solidFill>
                <a:latin typeface="微軟正黑體" panose="020B0604030504040204" pitchFamily="34" charset="-120"/>
                <a:ea typeface="微軟正黑體" panose="020B0604030504040204" pitchFamily="34" charset="-120"/>
              </a:rPr>
              <a:t>應該繼續發展核能發電，多年來一直是我國備受爭議的能源政策和產業政策， 而各政黨與人民內部的意見也不一致。關於前述爭議， 下列敘述何者正確？</a:t>
            </a:r>
          </a:p>
          <a:p>
            <a:pPr marL="342900" indent="-342900">
              <a:lnSpc>
                <a:spcPct val="150000"/>
              </a:lnSpc>
              <a:buFont typeface="Arial" panose="020B0604020202020204" pitchFamily="34" charset="0"/>
              <a:buChar char="•"/>
            </a:pPr>
            <a:r>
              <a:rPr lang="zh-TW" altLang="en-US" sz="2800" b="1" dirty="0">
                <a:solidFill>
                  <a:srgbClr val="FF0000"/>
                </a:solidFill>
                <a:latin typeface="微軟正黑體" panose="020B0604030504040204" pitchFamily="34" charset="-120"/>
                <a:ea typeface="微軟正黑體" panose="020B0604030504040204" pitchFamily="34" charset="-120"/>
              </a:rPr>
              <a:t>Ａ</a:t>
            </a:r>
            <a:r>
              <a:rPr lang="en-US" altLang="zh-TW" sz="2800" b="1" dirty="0">
                <a:solidFill>
                  <a:srgbClr val="FF0000"/>
                </a:solidFill>
                <a:latin typeface="微軟正黑體" panose="020B0604030504040204" pitchFamily="34" charset="-120"/>
                <a:ea typeface="微軟正黑體" panose="020B0604030504040204" pitchFamily="34" charset="-120"/>
              </a:rPr>
              <a:t>ns</a:t>
            </a:r>
            <a:r>
              <a:rPr lang="zh-TW" altLang="en-US" sz="2800" b="1" dirty="0">
                <a:solidFill>
                  <a:srgbClr val="FF0000"/>
                </a:solidFill>
                <a:latin typeface="微軟正黑體" panose="020B0604030504040204" pitchFamily="34" charset="-120"/>
                <a:ea typeface="微軟正黑體" panose="020B0604030504040204" pitchFamily="34" charset="-120"/>
              </a:rPr>
              <a:t>：Ｄ</a:t>
            </a:r>
          </a:p>
        </p:txBody>
      </p:sp>
    </p:spTree>
    <p:extLst>
      <p:ext uri="{BB962C8B-B14F-4D97-AF65-F5344CB8AC3E}">
        <p14:creationId xmlns:p14="http://schemas.microsoft.com/office/powerpoint/2010/main" val="1157557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ppt_x"/>
                                          </p:val>
                                        </p:tav>
                                        <p:tav tm="100000">
                                          <p:val>
                                            <p:strVal val="#ppt_x"/>
                                          </p:val>
                                        </p:tav>
                                      </p:tavLst>
                                    </p:anim>
                                    <p:anim calcmode="lin" valueType="num">
                                      <p:cBhvr additive="base">
                                        <p:cTn id="8" dur="10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3">
                                            <p:txEl>
                                              <p:pRg st="1" end="1"/>
                                            </p:txEl>
                                          </p:spTgt>
                                        </p:tgtEl>
                                        <p:attrNameLst>
                                          <p:attrName>style.visibility</p:attrName>
                                        </p:attrNameLst>
                                      </p:cBhvr>
                                      <p:to>
                                        <p:strVal val="visible"/>
                                      </p:to>
                                    </p:set>
                                    <p:animEffect transition="in" filter="fade">
                                      <p:cBhvr>
                                        <p:cTn id="21" dur="500"/>
                                        <p:tgtEl>
                                          <p:spTgt spid="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30663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04033" y="1179917"/>
            <a:ext cx="8030367" cy="5909310"/>
          </a:xfrm>
          <a:prstGeom prst="rect">
            <a:avLst/>
          </a:prstGeom>
        </p:spPr>
        <p:txBody>
          <a:bodyPr wrap="square">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Q3.</a:t>
            </a:r>
            <a:r>
              <a:rPr lang="zh-TW" altLang="en-US" sz="2800" dirty="0">
                <a:solidFill>
                  <a:srgbClr val="0C0D0D"/>
                </a:solidFill>
                <a:latin typeface="微軟正黑體" panose="020B0604030504040204" pitchFamily="34" charset="-120"/>
                <a:ea typeface="微軟正黑體" panose="020B0604030504040204" pitchFamily="34" charset="-120"/>
              </a:rPr>
              <a:t>請想一想能核能發電的優缺點有哪些</a:t>
            </a:r>
            <a:r>
              <a:rPr lang="zh-TW" altLang="en-US" sz="2800" dirty="0" smtClean="0">
                <a:solidFill>
                  <a:srgbClr val="0C0D0D"/>
                </a:solidFill>
                <a:latin typeface="微軟正黑體" panose="020B0604030504040204" pitchFamily="34" charset="-120"/>
                <a:ea typeface="微軟正黑體" panose="020B0604030504040204" pitchFamily="34" charset="-120"/>
              </a:rPr>
              <a:t>？</a:t>
            </a:r>
            <a:endParaRPr lang="en-US" altLang="zh-TW" sz="2800" dirty="0" smtClean="0">
              <a:solidFill>
                <a:srgbClr val="0C0D0D"/>
              </a:solidFill>
              <a:latin typeface="微軟正黑體" panose="020B0604030504040204" pitchFamily="34" charset="-120"/>
              <a:ea typeface="微軟正黑體" panose="020B0604030504040204" pitchFamily="34" charset="-120"/>
            </a:endParaRPr>
          </a:p>
          <a:p>
            <a:pPr>
              <a:lnSpc>
                <a:spcPct val="150000"/>
              </a:lnSpc>
            </a:pPr>
            <a:r>
              <a:rPr lang="zh-TW" altLang="en-US" sz="2800" b="1" dirty="0">
                <a:solidFill>
                  <a:srgbClr val="FF0000"/>
                </a:solidFill>
                <a:latin typeface="微軟正黑體" panose="020B0604030504040204" pitchFamily="34" charset="-120"/>
                <a:ea typeface="微軟正黑體" panose="020B0604030504040204" pitchFamily="34" charset="-120"/>
              </a:rPr>
              <a:t>參考答案：</a:t>
            </a:r>
          </a:p>
          <a:p>
            <a:pPr>
              <a:lnSpc>
                <a:spcPct val="150000"/>
              </a:lnSpc>
            </a:pPr>
            <a:r>
              <a:rPr lang="zh-TW" altLang="en-US" sz="2800" b="1" dirty="0">
                <a:solidFill>
                  <a:srgbClr val="0070C0"/>
                </a:solidFill>
                <a:latin typeface="微軟正黑體" panose="020B0604030504040204" pitchFamily="34" charset="-120"/>
                <a:ea typeface="微軟正黑體" panose="020B0604030504040204" pitchFamily="34" charset="-120"/>
              </a:rPr>
              <a:t>核能發電優點：</a:t>
            </a:r>
          </a:p>
          <a:p>
            <a:pPr>
              <a:lnSpc>
                <a:spcPct val="150000"/>
              </a:lnSpc>
            </a:pPr>
            <a:r>
              <a:rPr lang="en-US" altLang="zh-TW" sz="2800" dirty="0">
                <a:solidFill>
                  <a:srgbClr val="0C0D0D"/>
                </a:solidFill>
                <a:latin typeface="微軟正黑體" panose="020B0604030504040204" pitchFamily="34" charset="-120"/>
                <a:ea typeface="微軟正黑體" panose="020B0604030504040204" pitchFamily="34" charset="-120"/>
              </a:rPr>
              <a:t>1.</a:t>
            </a:r>
            <a:r>
              <a:rPr lang="zh-TW" altLang="en-US" sz="2800" dirty="0">
                <a:solidFill>
                  <a:srgbClr val="0C0D0D"/>
                </a:solidFill>
                <a:latin typeface="微軟正黑體" panose="020B0604030504040204" pitchFamily="34" charset="-120"/>
                <a:ea typeface="微軟正黑體" panose="020B0604030504040204" pitchFamily="34" charset="-120"/>
              </a:rPr>
              <a:t>效率高，少量的鈾原料就能產生大量能源</a:t>
            </a:r>
          </a:p>
          <a:p>
            <a:pPr>
              <a:lnSpc>
                <a:spcPct val="150000"/>
              </a:lnSpc>
            </a:pPr>
            <a:r>
              <a:rPr lang="en-US" altLang="zh-TW" sz="2800" dirty="0">
                <a:solidFill>
                  <a:srgbClr val="0C0D0D"/>
                </a:solidFill>
                <a:latin typeface="微軟正黑體" panose="020B0604030504040204" pitchFamily="34" charset="-120"/>
                <a:ea typeface="微軟正黑體" panose="020B0604030504040204" pitchFamily="34" charset="-120"/>
              </a:rPr>
              <a:t>2.</a:t>
            </a:r>
            <a:r>
              <a:rPr lang="zh-TW" altLang="en-US" sz="2800" dirty="0">
                <a:solidFill>
                  <a:srgbClr val="0C0D0D"/>
                </a:solidFill>
                <a:latin typeface="微軟正黑體" panose="020B0604030504040204" pitchFamily="34" charset="-120"/>
                <a:ea typeface="微軟正黑體" panose="020B0604030504040204" pitchFamily="34" charset="-120"/>
              </a:rPr>
              <a:t>不產生二氧化碳，</a:t>
            </a:r>
            <a:r>
              <a:rPr lang="zh-TW" altLang="en-US" sz="2800" dirty="0" smtClean="0">
                <a:solidFill>
                  <a:srgbClr val="0C0D0D"/>
                </a:solidFill>
                <a:latin typeface="微軟正黑體" panose="020B0604030504040204" pitchFamily="34" charset="-120"/>
                <a:ea typeface="微軟正黑體" panose="020B0604030504040204" pitchFamily="34" charset="-120"/>
              </a:rPr>
              <a:t>比火力發電</a:t>
            </a:r>
            <a:r>
              <a:rPr lang="zh-TW" altLang="en-US" sz="2800" dirty="0">
                <a:solidFill>
                  <a:srgbClr val="0C0D0D"/>
                </a:solidFill>
                <a:latin typeface="微軟正黑體" panose="020B0604030504040204" pitchFamily="34" charset="-120"/>
                <a:ea typeface="微軟正黑體" panose="020B0604030504040204" pitchFamily="34" charset="-120"/>
              </a:rPr>
              <a:t>產生較少環境污染。</a:t>
            </a:r>
          </a:p>
          <a:p>
            <a:pPr>
              <a:lnSpc>
                <a:spcPct val="150000"/>
              </a:lnSpc>
            </a:pPr>
            <a:r>
              <a:rPr lang="en-US" altLang="zh-TW" sz="2800" dirty="0">
                <a:solidFill>
                  <a:srgbClr val="0C0D0D"/>
                </a:solidFill>
                <a:latin typeface="微軟正黑體" panose="020B0604030504040204" pitchFamily="34" charset="-120"/>
                <a:ea typeface="微軟正黑體" panose="020B0604030504040204" pitchFamily="34" charset="-120"/>
              </a:rPr>
              <a:t>3.</a:t>
            </a:r>
            <a:r>
              <a:rPr lang="zh-TW" altLang="en-US" sz="2800" dirty="0">
                <a:solidFill>
                  <a:srgbClr val="0C0D0D"/>
                </a:solidFill>
                <a:latin typeface="微軟正黑體" panose="020B0604030504040204" pitchFamily="34" charset="-120"/>
                <a:ea typeface="微軟正黑體" panose="020B0604030504040204" pitchFamily="34" charset="-120"/>
              </a:rPr>
              <a:t>核能發電的燃料費用所佔的比例很低，成本較不易受到國際經濟情勢影響，核能發電</a:t>
            </a:r>
            <a:r>
              <a:rPr lang="zh-TW" altLang="en-US" sz="2800" dirty="0" smtClean="0">
                <a:solidFill>
                  <a:srgbClr val="0C0D0D"/>
                </a:solidFill>
                <a:latin typeface="微軟正黑體" panose="020B0604030504040204" pitchFamily="34" charset="-120"/>
                <a:ea typeface="微軟正黑體" panose="020B0604030504040204" pitchFamily="34" charset="-120"/>
              </a:rPr>
              <a:t>成本 </a:t>
            </a:r>
            <a:r>
              <a:rPr lang="zh-TW" altLang="en-US" sz="2800" dirty="0">
                <a:solidFill>
                  <a:srgbClr val="0C0D0D"/>
                </a:solidFill>
                <a:latin typeface="微軟正黑體" panose="020B0604030504040204" pitchFamily="34" charset="-120"/>
                <a:ea typeface="微軟正黑體" panose="020B0604030504040204" pitchFamily="34" charset="-120"/>
              </a:rPr>
              <a:t>較其他發電方法穩定。</a:t>
            </a:r>
          </a:p>
          <a:p>
            <a:pPr>
              <a:lnSpc>
                <a:spcPct val="150000"/>
              </a:lnSpc>
            </a:pPr>
            <a:endParaRPr lang="zh-TW" altLang="en-US" sz="2800" dirty="0" smtClean="0">
              <a:solidFill>
                <a:srgbClr val="0C0D0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92829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ppt_x"/>
                                          </p:val>
                                        </p:tav>
                                        <p:tav tm="100000">
                                          <p:val>
                                            <p:strVal val="#ppt_x"/>
                                          </p:val>
                                        </p:tav>
                                      </p:tavLst>
                                    </p:anim>
                                    <p:anim calcmode="lin" valueType="num">
                                      <p:cBhvr additive="base">
                                        <p:cTn id="8" dur="10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3">
                                            <p:txEl>
                                              <p:pRg st="1" end="1"/>
                                            </p:txEl>
                                          </p:spTgt>
                                        </p:tgtEl>
                                        <p:attrNameLst>
                                          <p:attrName>style.visibility</p:attrName>
                                        </p:attrNameLst>
                                      </p:cBhvr>
                                      <p:to>
                                        <p:strVal val="visible"/>
                                      </p:to>
                                    </p:set>
                                    <p:animEffect transition="in" filter="fade">
                                      <p:cBhvr>
                                        <p:cTn id="21" dur="500"/>
                                        <p:tgtEl>
                                          <p:spTgt spid="5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3">
                                            <p:txEl>
                                              <p:pRg st="2" end="2"/>
                                            </p:txEl>
                                          </p:spTgt>
                                        </p:tgtEl>
                                        <p:attrNameLst>
                                          <p:attrName>style.visibility</p:attrName>
                                        </p:attrNameLst>
                                      </p:cBhvr>
                                      <p:to>
                                        <p:strVal val="visible"/>
                                      </p:to>
                                    </p:set>
                                    <p:animEffect transition="in" filter="fade">
                                      <p:cBhvr>
                                        <p:cTn id="24" dur="500"/>
                                        <p:tgtEl>
                                          <p:spTgt spid="5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3">
                                            <p:txEl>
                                              <p:pRg st="3" end="3"/>
                                            </p:txEl>
                                          </p:spTgt>
                                        </p:tgtEl>
                                        <p:attrNameLst>
                                          <p:attrName>style.visibility</p:attrName>
                                        </p:attrNameLst>
                                      </p:cBhvr>
                                      <p:to>
                                        <p:strVal val="visible"/>
                                      </p:to>
                                    </p:set>
                                    <p:animEffect transition="in" filter="fade">
                                      <p:cBhvr>
                                        <p:cTn id="27" dur="500"/>
                                        <p:tgtEl>
                                          <p:spTgt spid="5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3">
                                            <p:txEl>
                                              <p:pRg st="4" end="4"/>
                                            </p:txEl>
                                          </p:spTgt>
                                        </p:tgtEl>
                                        <p:attrNameLst>
                                          <p:attrName>style.visibility</p:attrName>
                                        </p:attrNameLst>
                                      </p:cBhvr>
                                      <p:to>
                                        <p:strVal val="visible"/>
                                      </p:to>
                                    </p:set>
                                    <p:animEffect transition="in" filter="fade">
                                      <p:cBhvr>
                                        <p:cTn id="30" dur="500"/>
                                        <p:tgtEl>
                                          <p:spTgt spid="5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3">
                                            <p:txEl>
                                              <p:pRg st="5" end="5"/>
                                            </p:txEl>
                                          </p:spTgt>
                                        </p:tgtEl>
                                        <p:attrNameLst>
                                          <p:attrName>style.visibility</p:attrName>
                                        </p:attrNameLst>
                                      </p:cBhvr>
                                      <p:to>
                                        <p:strVal val="visible"/>
                                      </p:to>
                                    </p:set>
                                    <p:animEffect transition="in" filter="fade">
                                      <p:cBhvr>
                                        <p:cTn id="33" dur="500"/>
                                        <p:tgtEl>
                                          <p:spTgt spid="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30663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04033" y="1179917"/>
            <a:ext cx="8030367" cy="5262979"/>
          </a:xfrm>
          <a:prstGeom prst="rect">
            <a:avLst/>
          </a:prstGeom>
        </p:spPr>
        <p:txBody>
          <a:bodyPr wrap="square">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Q3.</a:t>
            </a:r>
            <a:r>
              <a:rPr lang="zh-TW" altLang="en-US" sz="2800" dirty="0">
                <a:solidFill>
                  <a:srgbClr val="0C0D0D"/>
                </a:solidFill>
                <a:latin typeface="微軟正黑體" panose="020B0604030504040204" pitchFamily="34" charset="-120"/>
                <a:ea typeface="微軟正黑體" panose="020B0604030504040204" pitchFamily="34" charset="-120"/>
              </a:rPr>
              <a:t>請想一想能核能發電的優缺點有哪些</a:t>
            </a:r>
            <a:r>
              <a:rPr lang="zh-TW" altLang="en-US" sz="2800" dirty="0" smtClean="0">
                <a:solidFill>
                  <a:srgbClr val="0C0D0D"/>
                </a:solidFill>
                <a:latin typeface="微軟正黑體" panose="020B0604030504040204" pitchFamily="34" charset="-120"/>
                <a:ea typeface="微軟正黑體" panose="020B0604030504040204" pitchFamily="34" charset="-120"/>
              </a:rPr>
              <a:t>？</a:t>
            </a:r>
            <a:endParaRPr lang="en-US" altLang="zh-TW" sz="2800" dirty="0" smtClean="0">
              <a:solidFill>
                <a:srgbClr val="0C0D0D"/>
              </a:solidFill>
              <a:latin typeface="微軟正黑體" panose="020B0604030504040204" pitchFamily="34" charset="-120"/>
              <a:ea typeface="微軟正黑體" panose="020B0604030504040204" pitchFamily="34" charset="-120"/>
            </a:endParaRPr>
          </a:p>
          <a:p>
            <a:pPr>
              <a:lnSpc>
                <a:spcPct val="150000"/>
              </a:lnSpc>
            </a:pPr>
            <a:r>
              <a:rPr lang="zh-TW" altLang="en-US" sz="2800" b="1" dirty="0">
                <a:solidFill>
                  <a:srgbClr val="FF0000"/>
                </a:solidFill>
                <a:latin typeface="微軟正黑體" panose="020B0604030504040204" pitchFamily="34" charset="-120"/>
                <a:ea typeface="微軟正黑體" panose="020B0604030504040204" pitchFamily="34" charset="-120"/>
              </a:rPr>
              <a:t>參考答案：</a:t>
            </a:r>
          </a:p>
          <a:p>
            <a:pPr>
              <a:lnSpc>
                <a:spcPct val="150000"/>
              </a:lnSpc>
            </a:pPr>
            <a:r>
              <a:rPr lang="zh-TW" altLang="en-US" sz="2800" b="1" dirty="0">
                <a:solidFill>
                  <a:srgbClr val="0070C0"/>
                </a:solidFill>
                <a:latin typeface="微軟正黑體" panose="020B0604030504040204" pitchFamily="34" charset="-120"/>
                <a:ea typeface="微軟正黑體" panose="020B0604030504040204" pitchFamily="34" charset="-120"/>
              </a:rPr>
              <a:t>核能發電缺點：</a:t>
            </a:r>
          </a:p>
          <a:p>
            <a:pPr>
              <a:lnSpc>
                <a:spcPct val="150000"/>
              </a:lnSpc>
            </a:pPr>
            <a:r>
              <a:rPr lang="en-US" altLang="zh-TW" sz="2800" dirty="0">
                <a:solidFill>
                  <a:srgbClr val="0C0D0D"/>
                </a:solidFill>
                <a:latin typeface="微軟正黑體" panose="020B0604030504040204" pitchFamily="34" charset="-120"/>
                <a:ea typeface="微軟正黑體" panose="020B0604030504040204" pitchFamily="34" charset="-120"/>
              </a:rPr>
              <a:t>1.</a:t>
            </a:r>
            <a:r>
              <a:rPr lang="zh-TW" altLang="en-US" sz="2800" dirty="0">
                <a:solidFill>
                  <a:srgbClr val="0C0D0D"/>
                </a:solidFill>
                <a:latin typeface="微軟正黑體" panose="020B0604030504040204" pitchFamily="34" charset="-120"/>
                <a:ea typeface="微軟正黑體" panose="020B0604030504040204" pitchFamily="34" charset="-120"/>
              </a:rPr>
              <a:t>核廢料仍然有相當高的輻射線，後續處理問題非常傷腦經。</a:t>
            </a:r>
          </a:p>
          <a:p>
            <a:pPr>
              <a:lnSpc>
                <a:spcPct val="150000"/>
              </a:lnSpc>
            </a:pPr>
            <a:r>
              <a:rPr lang="en-US" altLang="zh-TW" sz="2800" dirty="0">
                <a:solidFill>
                  <a:srgbClr val="0C0D0D"/>
                </a:solidFill>
                <a:latin typeface="微軟正黑體" panose="020B0604030504040204" pitchFamily="34" charset="-120"/>
                <a:ea typeface="微軟正黑體" panose="020B0604030504040204" pitchFamily="34" charset="-120"/>
              </a:rPr>
              <a:t>2.</a:t>
            </a:r>
            <a:r>
              <a:rPr lang="zh-TW" altLang="en-US" sz="2800" dirty="0">
                <a:solidFill>
                  <a:srgbClr val="0C0D0D"/>
                </a:solidFill>
                <a:latin typeface="微軟正黑體" panose="020B0604030504040204" pitchFamily="34" charset="-120"/>
                <a:ea typeface="微軟正黑體" panose="020B0604030504040204" pitchFamily="34" charset="-120"/>
              </a:rPr>
              <a:t>安全性問題，因為一旦核能發電廠出事，引影範圍將非常廣大，影響時間也將非常久遠，</a:t>
            </a:r>
          </a:p>
          <a:p>
            <a:pPr>
              <a:lnSpc>
                <a:spcPct val="150000"/>
              </a:lnSpc>
            </a:pPr>
            <a:r>
              <a:rPr lang="zh-TW" altLang="en-US" sz="2800" dirty="0">
                <a:solidFill>
                  <a:srgbClr val="0C0D0D"/>
                </a:solidFill>
                <a:latin typeface="微軟正黑體" panose="020B0604030504040204" pitchFamily="34" charset="-120"/>
                <a:ea typeface="微軟正黑體" panose="020B0604030504040204" pitchFamily="34" charset="-120"/>
              </a:rPr>
              <a:t> 更有許多間接影響</a:t>
            </a:r>
            <a:r>
              <a:rPr lang="zh-TW" altLang="en-US" sz="2800" dirty="0" smtClean="0">
                <a:solidFill>
                  <a:srgbClr val="0C0D0D"/>
                </a:solidFill>
                <a:latin typeface="微軟正黑體" panose="020B0604030504040204" pitchFamily="34" charset="-120"/>
                <a:ea typeface="微軟正黑體" panose="020B0604030504040204" pitchFamily="34" charset="-120"/>
              </a:rPr>
              <a:t>。</a:t>
            </a:r>
            <a:endParaRPr lang="zh-TW" altLang="en-US" sz="2800" dirty="0">
              <a:solidFill>
                <a:srgbClr val="0C0D0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9330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ppt_x"/>
                                          </p:val>
                                        </p:tav>
                                        <p:tav tm="100000">
                                          <p:val>
                                            <p:strVal val="#ppt_x"/>
                                          </p:val>
                                        </p:tav>
                                      </p:tavLst>
                                    </p:anim>
                                    <p:anim calcmode="lin" valueType="num">
                                      <p:cBhvr additive="base">
                                        <p:cTn id="8" dur="10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3">
                                            <p:txEl>
                                              <p:pRg st="1" end="1"/>
                                            </p:txEl>
                                          </p:spTgt>
                                        </p:tgtEl>
                                        <p:attrNameLst>
                                          <p:attrName>style.visibility</p:attrName>
                                        </p:attrNameLst>
                                      </p:cBhvr>
                                      <p:to>
                                        <p:strVal val="visible"/>
                                      </p:to>
                                    </p:set>
                                    <p:animEffect transition="in" filter="fade">
                                      <p:cBhvr>
                                        <p:cTn id="21" dur="500"/>
                                        <p:tgtEl>
                                          <p:spTgt spid="5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3">
                                            <p:txEl>
                                              <p:pRg st="2" end="2"/>
                                            </p:txEl>
                                          </p:spTgt>
                                        </p:tgtEl>
                                        <p:attrNameLst>
                                          <p:attrName>style.visibility</p:attrName>
                                        </p:attrNameLst>
                                      </p:cBhvr>
                                      <p:to>
                                        <p:strVal val="visible"/>
                                      </p:to>
                                    </p:set>
                                    <p:animEffect transition="in" filter="fade">
                                      <p:cBhvr>
                                        <p:cTn id="24" dur="500"/>
                                        <p:tgtEl>
                                          <p:spTgt spid="5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3">
                                            <p:txEl>
                                              <p:pRg st="3" end="3"/>
                                            </p:txEl>
                                          </p:spTgt>
                                        </p:tgtEl>
                                        <p:attrNameLst>
                                          <p:attrName>style.visibility</p:attrName>
                                        </p:attrNameLst>
                                      </p:cBhvr>
                                      <p:to>
                                        <p:strVal val="visible"/>
                                      </p:to>
                                    </p:set>
                                    <p:animEffect transition="in" filter="fade">
                                      <p:cBhvr>
                                        <p:cTn id="27" dur="500"/>
                                        <p:tgtEl>
                                          <p:spTgt spid="5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3">
                                            <p:txEl>
                                              <p:pRg st="4" end="4"/>
                                            </p:txEl>
                                          </p:spTgt>
                                        </p:tgtEl>
                                        <p:attrNameLst>
                                          <p:attrName>style.visibility</p:attrName>
                                        </p:attrNameLst>
                                      </p:cBhvr>
                                      <p:to>
                                        <p:strVal val="visible"/>
                                      </p:to>
                                    </p:set>
                                    <p:animEffect transition="in" filter="fade">
                                      <p:cBhvr>
                                        <p:cTn id="30" dur="500"/>
                                        <p:tgtEl>
                                          <p:spTgt spid="5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3">
                                            <p:txEl>
                                              <p:pRg st="5" end="5"/>
                                            </p:txEl>
                                          </p:spTgt>
                                        </p:tgtEl>
                                        <p:attrNameLst>
                                          <p:attrName>style.visibility</p:attrName>
                                        </p:attrNameLst>
                                      </p:cBhvr>
                                      <p:to>
                                        <p:strVal val="visible"/>
                                      </p:to>
                                    </p:set>
                                    <p:animEffect transition="in" filter="fade">
                                      <p:cBhvr>
                                        <p:cTn id="33" dur="500"/>
                                        <p:tgtEl>
                                          <p:spTgt spid="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30663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04033" y="1179917"/>
            <a:ext cx="8030367" cy="4616648"/>
          </a:xfrm>
          <a:prstGeom prst="rect">
            <a:avLst/>
          </a:prstGeom>
        </p:spPr>
        <p:txBody>
          <a:bodyPr wrap="square">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Q3.</a:t>
            </a:r>
            <a:r>
              <a:rPr lang="zh-TW" altLang="en-US" sz="2800" dirty="0">
                <a:solidFill>
                  <a:srgbClr val="0C0D0D"/>
                </a:solidFill>
                <a:latin typeface="微軟正黑體" panose="020B0604030504040204" pitchFamily="34" charset="-120"/>
                <a:ea typeface="微軟正黑體" panose="020B0604030504040204" pitchFamily="34" charset="-120"/>
              </a:rPr>
              <a:t>請想一想能核能發電的優缺點有哪些</a:t>
            </a:r>
            <a:r>
              <a:rPr lang="zh-TW" altLang="en-US" sz="2800" dirty="0" smtClean="0">
                <a:solidFill>
                  <a:srgbClr val="0C0D0D"/>
                </a:solidFill>
                <a:latin typeface="微軟正黑體" panose="020B0604030504040204" pitchFamily="34" charset="-120"/>
                <a:ea typeface="微軟正黑體" panose="020B0604030504040204" pitchFamily="34" charset="-120"/>
              </a:rPr>
              <a:t>？</a:t>
            </a:r>
            <a:endParaRPr lang="en-US" altLang="zh-TW" sz="2800" dirty="0" smtClean="0">
              <a:solidFill>
                <a:srgbClr val="0C0D0D"/>
              </a:solidFill>
              <a:latin typeface="微軟正黑體" panose="020B0604030504040204" pitchFamily="34" charset="-120"/>
              <a:ea typeface="微軟正黑體" panose="020B0604030504040204" pitchFamily="34" charset="-120"/>
            </a:endParaRPr>
          </a:p>
          <a:p>
            <a:pPr>
              <a:lnSpc>
                <a:spcPct val="150000"/>
              </a:lnSpc>
            </a:pPr>
            <a:r>
              <a:rPr lang="zh-TW" altLang="en-US" sz="2800" b="1" dirty="0">
                <a:solidFill>
                  <a:srgbClr val="FF0000"/>
                </a:solidFill>
                <a:latin typeface="微軟正黑體" panose="020B0604030504040204" pitchFamily="34" charset="-120"/>
                <a:ea typeface="微軟正黑體" panose="020B0604030504040204" pitchFamily="34" charset="-120"/>
              </a:rPr>
              <a:t>參考答案：</a:t>
            </a:r>
          </a:p>
          <a:p>
            <a:pPr>
              <a:lnSpc>
                <a:spcPct val="150000"/>
              </a:lnSpc>
            </a:pPr>
            <a:r>
              <a:rPr lang="zh-TW" altLang="en-US" sz="2800" b="1" dirty="0">
                <a:solidFill>
                  <a:srgbClr val="0070C0"/>
                </a:solidFill>
                <a:latin typeface="微軟正黑體" panose="020B0604030504040204" pitchFamily="34" charset="-120"/>
                <a:ea typeface="微軟正黑體" panose="020B0604030504040204" pitchFamily="34" charset="-120"/>
              </a:rPr>
              <a:t>核能發電缺點：</a:t>
            </a:r>
          </a:p>
          <a:p>
            <a:pPr>
              <a:lnSpc>
                <a:spcPct val="150000"/>
              </a:lnSpc>
            </a:pPr>
            <a:r>
              <a:rPr lang="en-US" altLang="zh-TW" sz="2800" dirty="0" smtClean="0">
                <a:solidFill>
                  <a:srgbClr val="0C0D0D"/>
                </a:solidFill>
                <a:latin typeface="微軟正黑體" panose="020B0604030504040204" pitchFamily="34" charset="-120"/>
                <a:ea typeface="微軟正黑體" panose="020B0604030504040204" pitchFamily="34" charset="-120"/>
              </a:rPr>
              <a:t>3</a:t>
            </a:r>
            <a:r>
              <a:rPr lang="en-US" altLang="zh-TW" sz="2800" dirty="0">
                <a:solidFill>
                  <a:srgbClr val="0C0D0D"/>
                </a:solidFill>
                <a:latin typeface="微軟正黑體" panose="020B0604030504040204" pitchFamily="34" charset="-120"/>
                <a:ea typeface="微軟正黑體" panose="020B0604030504040204" pitchFamily="34" charset="-120"/>
              </a:rPr>
              <a:t>.</a:t>
            </a:r>
            <a:r>
              <a:rPr lang="zh-TW" altLang="en-US" sz="2800" dirty="0">
                <a:solidFill>
                  <a:srgbClr val="0C0D0D"/>
                </a:solidFill>
                <a:latin typeface="微軟正黑體" panose="020B0604030504040204" pitchFamily="34" charset="-120"/>
                <a:ea typeface="微軟正黑體" panose="020B0604030504040204" pitchFamily="34" charset="-120"/>
              </a:rPr>
              <a:t>核能發電廠熱效率較低，因而比一般化石燃料電廠排放更多廢熱到環境裏。</a:t>
            </a:r>
          </a:p>
          <a:p>
            <a:pPr>
              <a:lnSpc>
                <a:spcPct val="150000"/>
              </a:lnSpc>
            </a:pPr>
            <a:r>
              <a:rPr lang="en-US" altLang="zh-TW" sz="2800" dirty="0">
                <a:solidFill>
                  <a:srgbClr val="0C0D0D"/>
                </a:solidFill>
                <a:latin typeface="微軟正黑體" panose="020B0604030504040204" pitchFamily="34" charset="-120"/>
                <a:ea typeface="微軟正黑體" panose="020B0604030504040204" pitchFamily="34" charset="-120"/>
              </a:rPr>
              <a:t>4.</a:t>
            </a:r>
            <a:r>
              <a:rPr lang="zh-TW" altLang="en-US" sz="2800" dirty="0">
                <a:solidFill>
                  <a:srgbClr val="0C0D0D"/>
                </a:solidFill>
                <a:latin typeface="微軟正黑體" panose="020B0604030504040204" pitchFamily="34" charset="-120"/>
                <a:ea typeface="微軟正黑體" panose="020B0604030504040204" pitchFamily="34" charset="-120"/>
              </a:rPr>
              <a:t>核能電廠建廠成本非常高。</a:t>
            </a:r>
          </a:p>
          <a:p>
            <a:pPr>
              <a:lnSpc>
                <a:spcPct val="150000"/>
              </a:lnSpc>
            </a:pPr>
            <a:endParaRPr lang="zh-TW" altLang="en-US" sz="2800" dirty="0" smtClean="0">
              <a:solidFill>
                <a:srgbClr val="0C0D0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54981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ppt_x"/>
                                          </p:val>
                                        </p:tav>
                                        <p:tav tm="100000">
                                          <p:val>
                                            <p:strVal val="#ppt_x"/>
                                          </p:val>
                                        </p:tav>
                                      </p:tavLst>
                                    </p:anim>
                                    <p:anim calcmode="lin" valueType="num">
                                      <p:cBhvr additive="base">
                                        <p:cTn id="8" dur="10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3">
                                            <p:txEl>
                                              <p:pRg st="1" end="1"/>
                                            </p:txEl>
                                          </p:spTgt>
                                        </p:tgtEl>
                                        <p:attrNameLst>
                                          <p:attrName>style.visibility</p:attrName>
                                        </p:attrNameLst>
                                      </p:cBhvr>
                                      <p:to>
                                        <p:strVal val="visible"/>
                                      </p:to>
                                    </p:set>
                                    <p:animEffect transition="in" filter="fade">
                                      <p:cBhvr>
                                        <p:cTn id="21" dur="500"/>
                                        <p:tgtEl>
                                          <p:spTgt spid="5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3">
                                            <p:txEl>
                                              <p:pRg st="2" end="2"/>
                                            </p:txEl>
                                          </p:spTgt>
                                        </p:tgtEl>
                                        <p:attrNameLst>
                                          <p:attrName>style.visibility</p:attrName>
                                        </p:attrNameLst>
                                      </p:cBhvr>
                                      <p:to>
                                        <p:strVal val="visible"/>
                                      </p:to>
                                    </p:set>
                                    <p:animEffect transition="in" filter="fade">
                                      <p:cBhvr>
                                        <p:cTn id="24" dur="500"/>
                                        <p:tgtEl>
                                          <p:spTgt spid="5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3">
                                            <p:txEl>
                                              <p:pRg st="3" end="3"/>
                                            </p:txEl>
                                          </p:spTgt>
                                        </p:tgtEl>
                                        <p:attrNameLst>
                                          <p:attrName>style.visibility</p:attrName>
                                        </p:attrNameLst>
                                      </p:cBhvr>
                                      <p:to>
                                        <p:strVal val="visible"/>
                                      </p:to>
                                    </p:set>
                                    <p:animEffect transition="in" filter="fade">
                                      <p:cBhvr>
                                        <p:cTn id="27" dur="500"/>
                                        <p:tgtEl>
                                          <p:spTgt spid="5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3">
                                            <p:txEl>
                                              <p:pRg st="4" end="4"/>
                                            </p:txEl>
                                          </p:spTgt>
                                        </p:tgtEl>
                                        <p:attrNameLst>
                                          <p:attrName>style.visibility</p:attrName>
                                        </p:attrNameLst>
                                      </p:cBhvr>
                                      <p:to>
                                        <p:strVal val="visible"/>
                                      </p:to>
                                    </p:set>
                                    <p:animEffect transition="in" filter="fade">
                                      <p:cBhvr>
                                        <p:cTn id="30" dur="500"/>
                                        <p:tgtEl>
                                          <p:spTgt spid="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26853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5072" y="1352718"/>
            <a:ext cx="7978378" cy="2123658"/>
          </a:xfrm>
          <a:prstGeom prst="rect">
            <a:avLst/>
          </a:prstGeom>
          <a:noFill/>
        </p:spPr>
        <p:txBody>
          <a:bodyPr wrap="square" rtlCol="0">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Q4. </a:t>
            </a:r>
            <a:r>
              <a:rPr lang="zh-TW" altLang="zh-TW" sz="2800" dirty="0" smtClean="0">
                <a:latin typeface="微軟正黑體" panose="020B0604030504040204" pitchFamily="34" charset="-120"/>
                <a:ea typeface="微軟正黑體" panose="020B0604030504040204" pitchFamily="34" charset="-120"/>
              </a:rPr>
              <a:t>請</a:t>
            </a:r>
            <a:r>
              <a:rPr lang="zh-TW" altLang="zh-TW" sz="2800" dirty="0">
                <a:latin typeface="微軟正黑體" panose="020B0604030504040204" pitchFamily="34" charset="-120"/>
                <a:ea typeface="微軟正黑體" panose="020B0604030504040204" pitchFamily="34" charset="-120"/>
              </a:rPr>
              <a:t>利用手機搜尋，查查看，在過去的歷史中，</a:t>
            </a:r>
            <a:r>
              <a:rPr lang="zh-TW" altLang="zh-TW" sz="3200" dirty="0">
                <a:latin typeface="微軟正黑體" panose="020B0604030504040204" pitchFamily="34" charset="-120"/>
                <a:ea typeface="微軟正黑體" panose="020B0604030504040204" pitchFamily="34" charset="-120"/>
              </a:rPr>
              <a:t>國際上曾經發生過的核能電廠事故或災變</a:t>
            </a:r>
            <a:r>
              <a:rPr lang="zh-TW" altLang="zh-TW" sz="3200" dirty="0" smtClean="0">
                <a:latin typeface="微軟正黑體" panose="020B0604030504040204" pitchFamily="34" charset="-120"/>
                <a:ea typeface="微軟正黑體" panose="020B0604030504040204" pitchFamily="34" charset="-120"/>
              </a:rPr>
              <a:t>。</a:t>
            </a:r>
            <a:endParaRPr lang="en-US" altLang="zh-TW" sz="3200" dirty="0" smtClean="0">
              <a:latin typeface="微軟正黑體" panose="020B0604030504040204" pitchFamily="34" charset="-120"/>
              <a:ea typeface="微軟正黑體" panose="020B0604030504040204" pitchFamily="34" charset="-120"/>
            </a:endParaRPr>
          </a:p>
          <a:p>
            <a:pPr>
              <a:lnSpc>
                <a:spcPct val="150000"/>
              </a:lnSpc>
            </a:pPr>
            <a:r>
              <a:rPr lang="zh-TW" altLang="en-US" sz="2800" b="1" dirty="0">
                <a:solidFill>
                  <a:srgbClr val="FF0000"/>
                </a:solidFill>
                <a:latin typeface="微軟正黑體" panose="020B0604030504040204" pitchFamily="34" charset="-120"/>
                <a:ea typeface="微軟正黑體" panose="020B0604030504040204" pitchFamily="34" charset="-120"/>
              </a:rPr>
              <a:t>參考答案</a:t>
            </a:r>
            <a:r>
              <a:rPr lang="zh-TW" altLang="en-US" sz="2800" b="1" dirty="0" smtClean="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0C0D0D"/>
              </a:solidFill>
              <a:latin typeface="微軟正黑體" panose="020B0604030504040204" pitchFamily="34" charset="-120"/>
              <a:ea typeface="微軟正黑體" panose="020B0604030504040204" pitchFamily="34" charset="-120"/>
            </a:endParaRPr>
          </a:p>
        </p:txBody>
      </p:sp>
      <p:pic>
        <p:nvPicPr>
          <p:cNvPr id="11" name="圖片 10" descr="https://www.clpgroup.com/NuclearEnergy/Chi/images/risk/img_5_1_3.jpg"/>
          <p:cNvPicPr/>
          <p:nvPr/>
        </p:nvPicPr>
        <p:blipFill>
          <a:blip r:embed="rId4">
            <a:extLst>
              <a:ext uri="{28A0092B-C50C-407E-A947-70E740481C1C}">
                <a14:useLocalDpi xmlns:a14="http://schemas.microsoft.com/office/drawing/2010/main" val="0"/>
              </a:ext>
            </a:extLst>
          </a:blip>
          <a:srcRect/>
          <a:stretch>
            <a:fillRect/>
          </a:stretch>
        </p:blipFill>
        <p:spPr bwMode="auto">
          <a:xfrm>
            <a:off x="524869" y="3343026"/>
            <a:ext cx="7978378" cy="3379514"/>
          </a:xfrm>
          <a:prstGeom prst="rect">
            <a:avLst/>
          </a:prstGeom>
          <a:noFill/>
          <a:ln>
            <a:noFill/>
          </a:ln>
        </p:spPr>
      </p:pic>
    </p:spTree>
    <p:extLst>
      <p:ext uri="{BB962C8B-B14F-4D97-AF65-F5344CB8AC3E}">
        <p14:creationId xmlns:p14="http://schemas.microsoft.com/office/powerpoint/2010/main" val="1085612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ppt_x"/>
                                          </p:val>
                                        </p:tav>
                                        <p:tav tm="100000">
                                          <p:val>
                                            <p:strVal val="#ppt_x"/>
                                          </p:val>
                                        </p:tav>
                                      </p:tavLst>
                                    </p:anim>
                                    <p:anim calcmode="lin" valueType="num">
                                      <p:cBhvr additive="base">
                                        <p:cTn id="8" dur="10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
                                            <p:txEl>
                                              <p:pRg st="1" end="1"/>
                                            </p:txEl>
                                          </p:spTgt>
                                        </p:tgtEl>
                                        <p:attrNameLst>
                                          <p:attrName>style.visibility</p:attrName>
                                        </p:attrNameLst>
                                      </p:cBhvr>
                                      <p:to>
                                        <p:strVal val="visible"/>
                                      </p:to>
                                    </p:set>
                                    <p:animEffect transition="in" filter="fade">
                                      <p:cBhvr>
                                        <p:cTn id="21" dur="500"/>
                                        <p:tgtEl>
                                          <p:spTgt spid="5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23">
            <a:extLst>
              <a:ext uri="{FF2B5EF4-FFF2-40B4-BE49-F238E27FC236}">
                <a16:creationId xmlns="" xmlns:a16="http://schemas.microsoft.com/office/drawing/2014/main" id="{8C0841F0-6B77-4AB2-B4F2-08D9063CBE2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3114" y="457200"/>
            <a:ext cx="8917771" cy="5943600"/>
          </a:xfrm>
          <a:prstGeom prst="rect">
            <a:avLst/>
          </a:prstGeom>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2</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3226" y="-1270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575072" y="815282"/>
            <a:ext cx="8119223" cy="5501389"/>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1" name="Group 30"/>
          <p:cNvGrpSpPr/>
          <p:nvPr/>
        </p:nvGrpSpPr>
        <p:grpSpPr>
          <a:xfrm>
            <a:off x="575072" y="1689066"/>
            <a:ext cx="7521177" cy="2610710"/>
            <a:chOff x="8891351" y="-1280867"/>
            <a:chExt cx="10483116" cy="2610710"/>
          </a:xfrm>
        </p:grpSpPr>
        <p:cxnSp>
          <p:nvCxnSpPr>
            <p:cNvPr id="33" name="Straight Connector 32"/>
            <p:cNvCxnSpPr>
              <a:cxnSpLocks/>
            </p:cNvCxnSpPr>
            <p:nvPr/>
          </p:nvCxnSpPr>
          <p:spPr>
            <a:xfrm flipV="1">
              <a:off x="8891351" y="1146601"/>
              <a:ext cx="183243"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782179" y="-1280867"/>
              <a:ext cx="9592288" cy="2031325"/>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搭配</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技高化學</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A 4-2</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能源</a:t>
              </a:r>
            </a:p>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搭配技高化學</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B CH9</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化學能源</a:t>
              </a:r>
            </a:p>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搭配高中化學</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5-4</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新興能源</a:t>
              </a:r>
            </a:p>
          </p:txBody>
        </p:sp>
      </p:grpSp>
      <p:sp>
        <p:nvSpPr>
          <p:cNvPr id="42" name="TextBox 41"/>
          <p:cNvSpPr txBox="1"/>
          <p:nvPr/>
        </p:nvSpPr>
        <p:spPr>
          <a:xfrm>
            <a:off x="955599" y="1059635"/>
            <a:ext cx="5330179" cy="707886"/>
          </a:xfrm>
          <a:prstGeom prst="rect">
            <a:avLst/>
          </a:prstGeom>
          <a:noFill/>
        </p:spPr>
        <p:txBody>
          <a:bodyPr wrap="square" rtlCol="0">
            <a:spAutoFit/>
          </a:bodyPr>
          <a:lstStyle/>
          <a:p>
            <a:r>
              <a:rPr lang="id-ID" sz="40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4000" b="1" dirty="0" smtClean="0">
                <a:solidFill>
                  <a:srgbClr val="FFFFFF"/>
                </a:solidFill>
                <a:latin typeface="微軟正黑體" panose="020B0604030504040204" pitchFamily="34" charset="-120"/>
                <a:ea typeface="微軟正黑體" panose="020B0604030504040204" pitchFamily="34" charset="-120"/>
                <a:cs typeface="Lato" panose="020F0502020204030203" pitchFamily="34" charset="0"/>
              </a:rPr>
              <a:t>配合章節：</a:t>
            </a:r>
            <a:endParaRPr lang="zh-TW" altLang="en-US" sz="4000" b="1" dirty="0">
              <a:solidFill>
                <a:srgbClr val="FFFFFF"/>
              </a:solidFill>
              <a:latin typeface="微軟正黑體" panose="020B0604030504040204" pitchFamily="34" charset="-120"/>
              <a:ea typeface="微軟正黑體" panose="020B0604030504040204" pitchFamily="34" charset="-120"/>
              <a:cs typeface="Lato" panose="020F0502020204030203" pitchFamily="34" charset="0"/>
            </a:endParaRPr>
          </a:p>
        </p:txBody>
      </p:sp>
    </p:spTree>
    <p:extLst>
      <p:ext uri="{BB962C8B-B14F-4D97-AF65-F5344CB8AC3E}">
        <p14:creationId xmlns:p14="http://schemas.microsoft.com/office/powerpoint/2010/main" val="1702429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28758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5072" y="1352718"/>
            <a:ext cx="6797278" cy="659540"/>
          </a:xfrm>
          <a:prstGeom prst="rect">
            <a:avLst/>
          </a:prstGeom>
          <a:noFill/>
        </p:spPr>
        <p:txBody>
          <a:bodyPr wrap="square" rtlCol="0">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Q4</a:t>
            </a:r>
            <a:endParaRPr lang="zh-TW" altLang="en-US" sz="2800" b="1" dirty="0">
              <a:solidFill>
                <a:srgbClr val="0C0D0D"/>
              </a:solidFill>
              <a:latin typeface="微軟正黑體" panose="020B0604030504040204" pitchFamily="34" charset="-120"/>
              <a:ea typeface="微軟正黑體" panose="020B0604030504040204" pitchFamily="34" charset="-120"/>
            </a:endParaRPr>
          </a:p>
        </p:txBody>
      </p:sp>
      <p:sp>
        <p:nvSpPr>
          <p:cNvPr id="53" name="Rectangle 52"/>
          <p:cNvSpPr/>
          <p:nvPr/>
        </p:nvSpPr>
        <p:spPr>
          <a:xfrm>
            <a:off x="575072" y="1999049"/>
            <a:ext cx="7751621"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smtClean="0">
                <a:solidFill>
                  <a:srgbClr val="FF0000"/>
                </a:solidFill>
                <a:latin typeface="微軟正黑體" panose="020B0604030504040204" pitchFamily="34" charset="-120"/>
                <a:ea typeface="微軟正黑體" panose="020B0604030504040204" pitchFamily="34" charset="-120"/>
              </a:rPr>
              <a:t>參考</a:t>
            </a:r>
            <a:r>
              <a:rPr lang="zh-TW" altLang="en-US" sz="2800" b="1" dirty="0">
                <a:solidFill>
                  <a:srgbClr val="FF0000"/>
                </a:solidFill>
                <a:latin typeface="微軟正黑體" panose="020B0604030504040204" pitchFamily="34" charset="-120"/>
                <a:ea typeface="微軟正黑體" panose="020B0604030504040204" pitchFamily="34" charset="-120"/>
              </a:rPr>
              <a:t>答案</a:t>
            </a:r>
            <a:r>
              <a:rPr lang="zh-TW" altLang="en-US" sz="2800" b="1" dirty="0" smtClean="0">
                <a:solidFill>
                  <a:srgbClr val="FF0000"/>
                </a:solidFill>
                <a:latin typeface="微軟正黑體" panose="020B0604030504040204" pitchFamily="34" charset="-120"/>
                <a:ea typeface="微軟正黑體" panose="020B0604030504040204" pitchFamily="34" charset="-120"/>
              </a:rPr>
              <a:t>：</a:t>
            </a:r>
            <a:r>
              <a:rPr lang="en-US" altLang="zh-TW" sz="2800" dirty="0">
                <a:solidFill>
                  <a:srgbClr val="0C0D0D"/>
                </a:solidFill>
                <a:latin typeface="微軟正黑體" panose="020B0604030504040204" pitchFamily="34" charset="-120"/>
                <a:ea typeface="微軟正黑體" panose="020B0604030504040204" pitchFamily="34" charset="-120"/>
              </a:rPr>
              <a:t>1979</a:t>
            </a:r>
            <a:r>
              <a:rPr lang="zh-TW" altLang="en-US" sz="2800" dirty="0">
                <a:solidFill>
                  <a:srgbClr val="0C0D0D"/>
                </a:solidFill>
                <a:latin typeface="微軟正黑體" panose="020B0604030504040204" pitchFamily="34" charset="-120"/>
                <a:ea typeface="微軟正黑體" panose="020B0604030504040204" pitchFamily="34" charset="-120"/>
              </a:rPr>
              <a:t>年</a:t>
            </a:r>
            <a:r>
              <a:rPr lang="en-US" altLang="zh-TW" sz="2800" dirty="0">
                <a:solidFill>
                  <a:srgbClr val="0C0D0D"/>
                </a:solidFill>
                <a:latin typeface="微軟正黑體" panose="020B0604030504040204" pitchFamily="34" charset="-120"/>
                <a:ea typeface="微軟正黑體" panose="020B0604030504040204" pitchFamily="34" charset="-120"/>
              </a:rPr>
              <a:t>3</a:t>
            </a:r>
            <a:r>
              <a:rPr lang="zh-TW" altLang="en-US" sz="2800" dirty="0">
                <a:solidFill>
                  <a:srgbClr val="0C0D0D"/>
                </a:solidFill>
                <a:latin typeface="微軟正黑體" panose="020B0604030504040204" pitchFamily="34" charset="-120"/>
                <a:ea typeface="微軟正黑體" panose="020B0604030504040204" pitchFamily="34" charset="-120"/>
              </a:rPr>
              <a:t>月</a:t>
            </a:r>
            <a:r>
              <a:rPr lang="en-US" altLang="zh-TW" sz="2800" dirty="0">
                <a:solidFill>
                  <a:srgbClr val="0C0D0D"/>
                </a:solidFill>
                <a:latin typeface="微軟正黑體" panose="020B0604030504040204" pitchFamily="34" charset="-120"/>
                <a:ea typeface="微軟正黑體" panose="020B0604030504040204" pitchFamily="34" charset="-120"/>
              </a:rPr>
              <a:t>28</a:t>
            </a:r>
            <a:r>
              <a:rPr lang="zh-TW" altLang="en-US" sz="2800" dirty="0">
                <a:solidFill>
                  <a:srgbClr val="0C0D0D"/>
                </a:solidFill>
                <a:latin typeface="微軟正黑體" panose="020B0604030504040204" pitchFamily="34" charset="-120"/>
                <a:ea typeface="微軟正黑體" panose="020B0604030504040204" pitchFamily="34" charset="-120"/>
              </a:rPr>
              <a:t>日，美國三哩島核電站發生核能歷史上首宗反應堆堆芯溶解事故。事故的起因是輔助冷卻設備故障，加上儀表顯示不當，誤導操作人員作出錯誤決定，使反應堆失去冷卻功能，以及部分反應堆燃料溶解。造成少量輻射釋放到環境中。</a:t>
            </a:r>
          </a:p>
        </p:txBody>
      </p:sp>
    </p:spTree>
    <p:extLst>
      <p:ext uri="{BB962C8B-B14F-4D97-AF65-F5344CB8AC3E}">
        <p14:creationId xmlns:p14="http://schemas.microsoft.com/office/powerpoint/2010/main" val="2435663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2" presetClass="entr" presetSubtype="1" decel="10000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0-#ppt_h/2"/>
                                          </p:val>
                                        </p:tav>
                                        <p:tav tm="100000">
                                          <p:val>
                                            <p:strVal val="#ppt_y"/>
                                          </p:val>
                                        </p:tav>
                                      </p:tavLst>
                                    </p:anim>
                                  </p:childTnLst>
                                </p:cTn>
                              </p:par>
                              <p:par>
                                <p:cTn id="15" presetID="2" presetClass="entr" presetSubtype="1" decel="10000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28758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5072" y="1352718"/>
            <a:ext cx="6797278" cy="659540"/>
          </a:xfrm>
          <a:prstGeom prst="rect">
            <a:avLst/>
          </a:prstGeom>
          <a:noFill/>
        </p:spPr>
        <p:txBody>
          <a:bodyPr wrap="square" rtlCol="0">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Q4</a:t>
            </a:r>
            <a:endParaRPr lang="zh-TW" altLang="en-US" sz="2800" b="1" dirty="0">
              <a:solidFill>
                <a:srgbClr val="0C0D0D"/>
              </a:solidFill>
              <a:latin typeface="微軟正黑體" panose="020B0604030504040204" pitchFamily="34" charset="-120"/>
              <a:ea typeface="微軟正黑體" panose="020B0604030504040204" pitchFamily="34" charset="-120"/>
            </a:endParaRPr>
          </a:p>
        </p:txBody>
      </p:sp>
      <p:sp>
        <p:nvSpPr>
          <p:cNvPr id="53" name="Rectangle 52"/>
          <p:cNvSpPr/>
          <p:nvPr/>
        </p:nvSpPr>
        <p:spPr>
          <a:xfrm>
            <a:off x="575072" y="1999049"/>
            <a:ext cx="7751621" cy="2677656"/>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smtClean="0">
                <a:solidFill>
                  <a:srgbClr val="FF0000"/>
                </a:solidFill>
                <a:latin typeface="微軟正黑體" panose="020B0604030504040204" pitchFamily="34" charset="-120"/>
                <a:ea typeface="微軟正黑體" panose="020B0604030504040204" pitchFamily="34" charset="-120"/>
              </a:rPr>
              <a:t>參考</a:t>
            </a:r>
            <a:r>
              <a:rPr lang="zh-TW" altLang="en-US" sz="2800" b="1" dirty="0">
                <a:solidFill>
                  <a:srgbClr val="FF0000"/>
                </a:solidFill>
                <a:latin typeface="微軟正黑體" panose="020B0604030504040204" pitchFamily="34" charset="-120"/>
                <a:ea typeface="微軟正黑體" panose="020B0604030504040204" pitchFamily="34" charset="-120"/>
              </a:rPr>
              <a:t>答案</a:t>
            </a:r>
            <a:r>
              <a:rPr lang="zh-TW" altLang="en-US" sz="2800" b="1" dirty="0" smtClean="0">
                <a:solidFill>
                  <a:srgbClr val="FF0000"/>
                </a:solidFill>
                <a:latin typeface="微軟正黑體" panose="020B0604030504040204" pitchFamily="34" charset="-120"/>
                <a:ea typeface="微軟正黑體" panose="020B0604030504040204" pitchFamily="34" charset="-120"/>
              </a:rPr>
              <a:t>：</a:t>
            </a:r>
            <a:r>
              <a:rPr lang="en-US" altLang="zh-TW" sz="2800" dirty="0">
                <a:solidFill>
                  <a:srgbClr val="0C0D0D"/>
                </a:solidFill>
                <a:latin typeface="微軟正黑體" panose="020B0604030504040204" pitchFamily="34" charset="-120"/>
                <a:ea typeface="微軟正黑體" panose="020B0604030504040204" pitchFamily="34" charset="-120"/>
              </a:rPr>
              <a:t>1986</a:t>
            </a:r>
            <a:r>
              <a:rPr lang="zh-TW" altLang="en-US" sz="2800" dirty="0">
                <a:solidFill>
                  <a:srgbClr val="0C0D0D"/>
                </a:solidFill>
                <a:latin typeface="微軟正黑體" panose="020B0604030504040204" pitchFamily="34" charset="-120"/>
                <a:ea typeface="微軟正黑體" panose="020B0604030504040204" pitchFamily="34" charset="-120"/>
              </a:rPr>
              <a:t>年</a:t>
            </a:r>
            <a:r>
              <a:rPr lang="en-US" altLang="zh-TW" sz="2800" dirty="0">
                <a:solidFill>
                  <a:srgbClr val="0C0D0D"/>
                </a:solidFill>
                <a:latin typeface="微軟正黑體" panose="020B0604030504040204" pitchFamily="34" charset="-120"/>
                <a:ea typeface="微軟正黑體" panose="020B0604030504040204" pitchFamily="34" charset="-120"/>
              </a:rPr>
              <a:t>4</a:t>
            </a:r>
            <a:r>
              <a:rPr lang="zh-TW" altLang="en-US" sz="2800" dirty="0">
                <a:solidFill>
                  <a:srgbClr val="0C0D0D"/>
                </a:solidFill>
                <a:latin typeface="微軟正黑體" panose="020B0604030504040204" pitchFamily="34" charset="-120"/>
                <a:ea typeface="微軟正黑體" panose="020B0604030504040204" pitchFamily="34" charset="-120"/>
              </a:rPr>
              <a:t>月</a:t>
            </a:r>
            <a:r>
              <a:rPr lang="en-US" altLang="zh-TW" sz="2800" dirty="0">
                <a:solidFill>
                  <a:srgbClr val="0C0D0D"/>
                </a:solidFill>
                <a:latin typeface="微軟正黑體" panose="020B0604030504040204" pitchFamily="34" charset="-120"/>
                <a:ea typeface="微軟正黑體" panose="020B0604030504040204" pitchFamily="34" charset="-120"/>
              </a:rPr>
              <a:t>26</a:t>
            </a:r>
            <a:r>
              <a:rPr lang="zh-TW" altLang="en-US" sz="2800" dirty="0">
                <a:solidFill>
                  <a:srgbClr val="0C0D0D"/>
                </a:solidFill>
                <a:latin typeface="微軟正黑體" panose="020B0604030504040204" pitchFamily="34" charset="-120"/>
                <a:ea typeface="微軟正黑體" panose="020B0604030504040204" pitchFamily="34" charset="-120"/>
              </a:rPr>
              <a:t>日，位於前蘇聯的切爾諾貝爾核電站發生爆炸，造成大量輻射外洩，影響附近數百公里的地方，成為核工業歷史上最嚴重的事故。 </a:t>
            </a:r>
          </a:p>
        </p:txBody>
      </p:sp>
    </p:spTree>
    <p:extLst>
      <p:ext uri="{BB962C8B-B14F-4D97-AF65-F5344CB8AC3E}">
        <p14:creationId xmlns:p14="http://schemas.microsoft.com/office/powerpoint/2010/main" val="163594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2" presetClass="entr" presetSubtype="1" decel="10000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0-#ppt_h/2"/>
                                          </p:val>
                                        </p:tav>
                                        <p:tav tm="100000">
                                          <p:val>
                                            <p:strVal val="#ppt_y"/>
                                          </p:val>
                                        </p:tav>
                                      </p:tavLst>
                                    </p:anim>
                                  </p:childTnLst>
                                </p:cTn>
                              </p:par>
                              <p:par>
                                <p:cTn id="15" presetID="2" presetClass="entr" presetSubtype="1" decel="10000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28758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5072" y="1352718"/>
            <a:ext cx="6797278" cy="659540"/>
          </a:xfrm>
          <a:prstGeom prst="rect">
            <a:avLst/>
          </a:prstGeom>
          <a:noFill/>
        </p:spPr>
        <p:txBody>
          <a:bodyPr wrap="square" rtlCol="0">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Q4</a:t>
            </a:r>
            <a:endParaRPr lang="zh-TW" altLang="en-US" sz="2800" b="1" dirty="0">
              <a:solidFill>
                <a:srgbClr val="0C0D0D"/>
              </a:solidFill>
              <a:latin typeface="微軟正黑體" panose="020B0604030504040204" pitchFamily="34" charset="-120"/>
              <a:ea typeface="微軟正黑體" panose="020B0604030504040204" pitchFamily="34" charset="-120"/>
            </a:endParaRPr>
          </a:p>
        </p:txBody>
      </p:sp>
      <p:sp>
        <p:nvSpPr>
          <p:cNvPr id="53" name="Rectangle 52"/>
          <p:cNvSpPr/>
          <p:nvPr/>
        </p:nvSpPr>
        <p:spPr>
          <a:xfrm>
            <a:off x="575072" y="1999049"/>
            <a:ext cx="7751621" cy="4616648"/>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smtClean="0">
                <a:solidFill>
                  <a:srgbClr val="FF0000"/>
                </a:solidFill>
                <a:latin typeface="微軟正黑體" panose="020B0604030504040204" pitchFamily="34" charset="-120"/>
                <a:ea typeface="微軟正黑體" panose="020B0604030504040204" pitchFamily="34" charset="-120"/>
              </a:rPr>
              <a:t>參考</a:t>
            </a:r>
            <a:r>
              <a:rPr lang="zh-TW" altLang="en-US" sz="2800" b="1" dirty="0">
                <a:solidFill>
                  <a:srgbClr val="FF0000"/>
                </a:solidFill>
                <a:latin typeface="微軟正黑體" panose="020B0604030504040204" pitchFamily="34" charset="-120"/>
                <a:ea typeface="微軟正黑體" panose="020B0604030504040204" pitchFamily="34" charset="-120"/>
              </a:rPr>
              <a:t>答案</a:t>
            </a:r>
            <a:r>
              <a:rPr lang="zh-TW" altLang="en-US"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0C0D0D"/>
                </a:solidFill>
                <a:latin typeface="微軟正黑體" panose="020B0604030504040204" pitchFamily="34" charset="-120"/>
                <a:ea typeface="微軟正黑體" panose="020B0604030504040204" pitchFamily="34" charset="-120"/>
              </a:rPr>
              <a:t>事故的起因是核電站的</a:t>
            </a:r>
            <a:r>
              <a:rPr lang="en-US" altLang="zh-TW" sz="2800" dirty="0">
                <a:solidFill>
                  <a:srgbClr val="0C0D0D"/>
                </a:solidFill>
                <a:latin typeface="微軟正黑體" panose="020B0604030504040204" pitchFamily="34" charset="-120"/>
                <a:ea typeface="微軟正黑體" panose="020B0604030504040204" pitchFamily="34" charset="-120"/>
              </a:rPr>
              <a:t>4</a:t>
            </a:r>
            <a:r>
              <a:rPr lang="zh-TW" altLang="en-US" sz="2800" dirty="0">
                <a:solidFill>
                  <a:srgbClr val="0C0D0D"/>
                </a:solidFill>
                <a:latin typeface="微軟正黑體" panose="020B0604030504040204" pitchFamily="34" charset="-120"/>
                <a:ea typeface="微軟正黑體" panose="020B0604030504040204" pitchFamily="34" charset="-120"/>
              </a:rPr>
              <a:t>號機組在準備一個測試時，操作人員在監督不足的情況下，為了滿足測試所需要的條件，解除機組部分的安全設備、並在低功率及不穩定的狀態下，將反應堆運行達數小時。這些不當操作導致反應堆的冷卻水產生蒸汽爆炸，使反應堆損毀及廠房起火，令大量輻射外洩</a:t>
            </a:r>
            <a:r>
              <a:rPr lang="zh-TW" altLang="en-US" sz="2800" dirty="0" smtClean="0">
                <a:solidFill>
                  <a:srgbClr val="0C0D0D"/>
                </a:solidFill>
                <a:latin typeface="微軟正黑體" panose="020B0604030504040204" pitchFamily="34" charset="-120"/>
                <a:ea typeface="微軟正黑體" panose="020B0604030504040204" pitchFamily="34" charset="-120"/>
              </a:rPr>
              <a:t>。</a:t>
            </a:r>
            <a:endParaRPr lang="zh-TW" altLang="en-US" sz="2800" dirty="0">
              <a:solidFill>
                <a:srgbClr val="0C0D0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36164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2" presetClass="entr" presetSubtype="1" decel="10000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0-#ppt_h/2"/>
                                          </p:val>
                                        </p:tav>
                                        <p:tav tm="100000">
                                          <p:val>
                                            <p:strVal val="#ppt_y"/>
                                          </p:val>
                                        </p:tav>
                                      </p:tavLst>
                                    </p:anim>
                                  </p:childTnLst>
                                </p:cTn>
                              </p:par>
                              <p:par>
                                <p:cTn id="15" presetID="2" presetClass="entr" presetSubtype="1" decel="10000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28758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5072" y="1352718"/>
            <a:ext cx="6797278" cy="659540"/>
          </a:xfrm>
          <a:prstGeom prst="rect">
            <a:avLst/>
          </a:prstGeom>
          <a:noFill/>
        </p:spPr>
        <p:txBody>
          <a:bodyPr wrap="square" rtlCol="0">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Q4</a:t>
            </a:r>
            <a:endParaRPr lang="zh-TW" altLang="en-US" sz="2800" b="1" dirty="0">
              <a:solidFill>
                <a:srgbClr val="0C0D0D"/>
              </a:solidFill>
              <a:latin typeface="微軟正黑體" panose="020B0604030504040204" pitchFamily="34" charset="-120"/>
              <a:ea typeface="微軟正黑體" panose="020B0604030504040204" pitchFamily="34" charset="-120"/>
            </a:endParaRPr>
          </a:p>
        </p:txBody>
      </p:sp>
      <p:sp>
        <p:nvSpPr>
          <p:cNvPr id="53" name="Rectangle 52"/>
          <p:cNvSpPr/>
          <p:nvPr/>
        </p:nvSpPr>
        <p:spPr>
          <a:xfrm>
            <a:off x="575072" y="1999049"/>
            <a:ext cx="7751621" cy="2677656"/>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smtClean="0">
                <a:solidFill>
                  <a:srgbClr val="FF0000"/>
                </a:solidFill>
                <a:latin typeface="微軟正黑體" panose="020B0604030504040204" pitchFamily="34" charset="-120"/>
                <a:ea typeface="微軟正黑體" panose="020B0604030504040204" pitchFamily="34" charset="-120"/>
              </a:rPr>
              <a:t>參考</a:t>
            </a:r>
            <a:r>
              <a:rPr lang="zh-TW" altLang="en-US" sz="2800" b="1" dirty="0">
                <a:solidFill>
                  <a:srgbClr val="FF0000"/>
                </a:solidFill>
                <a:latin typeface="微軟正黑體" panose="020B0604030504040204" pitchFamily="34" charset="-120"/>
                <a:ea typeface="微軟正黑體" panose="020B0604030504040204" pitchFamily="34" charset="-120"/>
              </a:rPr>
              <a:t>答案</a:t>
            </a:r>
            <a:r>
              <a:rPr lang="zh-TW" altLang="en-US"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0C0D0D"/>
                </a:solidFill>
                <a:latin typeface="微軟正黑體" panose="020B0604030504040204" pitchFamily="34" charset="-120"/>
                <a:ea typeface="微軟正黑體" panose="020B0604030504040204" pitchFamily="34" charset="-120"/>
              </a:rPr>
              <a:t>事件</a:t>
            </a:r>
            <a:r>
              <a:rPr lang="zh-TW" altLang="en-US" sz="2800" dirty="0">
                <a:solidFill>
                  <a:srgbClr val="0C0D0D"/>
                </a:solidFill>
                <a:latin typeface="微軟正黑體" panose="020B0604030504040204" pitchFamily="34" charset="-120"/>
                <a:ea typeface="微軟正黑體" panose="020B0604030504040204" pitchFamily="34" charset="-120"/>
              </a:rPr>
              <a:t>導致</a:t>
            </a:r>
            <a:r>
              <a:rPr lang="en-US" altLang="zh-TW" sz="2800" dirty="0">
                <a:solidFill>
                  <a:srgbClr val="0C0D0D"/>
                </a:solidFill>
                <a:latin typeface="微軟正黑體" panose="020B0604030504040204" pitchFamily="34" charset="-120"/>
                <a:ea typeface="微軟正黑體" panose="020B0604030504040204" pitchFamily="34" charset="-120"/>
              </a:rPr>
              <a:t>30</a:t>
            </a:r>
            <a:r>
              <a:rPr lang="zh-TW" altLang="en-US" sz="2800" dirty="0">
                <a:solidFill>
                  <a:srgbClr val="0C0D0D"/>
                </a:solidFill>
                <a:latin typeface="微軟正黑體" panose="020B0604030504040204" pitchFamily="34" charset="-120"/>
                <a:ea typeface="微軟正黑體" panose="020B0604030504040204" pitchFamily="34" charset="-120"/>
              </a:rPr>
              <a:t>名工作人員於事發後數星期內死亡，並有過百人受輻射影響受傷，超過</a:t>
            </a:r>
            <a:r>
              <a:rPr lang="en-US" altLang="zh-TW" sz="2800" dirty="0">
                <a:solidFill>
                  <a:srgbClr val="0C0D0D"/>
                </a:solidFill>
                <a:latin typeface="微軟正黑體" panose="020B0604030504040204" pitchFamily="34" charset="-120"/>
                <a:ea typeface="微軟正黑體" panose="020B0604030504040204" pitchFamily="34" charset="-120"/>
              </a:rPr>
              <a:t>335,000</a:t>
            </a:r>
            <a:r>
              <a:rPr lang="zh-TW" altLang="en-US" sz="2800" dirty="0">
                <a:solidFill>
                  <a:srgbClr val="0C0D0D"/>
                </a:solidFill>
                <a:latin typeface="微軟正黑體" panose="020B0604030504040204" pitchFamily="34" charset="-120"/>
                <a:ea typeface="微軟正黑體" panose="020B0604030504040204" pitchFamily="34" charset="-120"/>
              </a:rPr>
              <a:t>人需要撤離。現時，仍有約</a:t>
            </a:r>
            <a:r>
              <a:rPr lang="en-US" altLang="zh-TW" sz="2800" dirty="0">
                <a:solidFill>
                  <a:srgbClr val="0C0D0D"/>
                </a:solidFill>
                <a:latin typeface="微軟正黑體" panose="020B0604030504040204" pitchFamily="34" charset="-120"/>
                <a:ea typeface="微軟正黑體" panose="020B0604030504040204" pitchFamily="34" charset="-120"/>
              </a:rPr>
              <a:t>7,000</a:t>
            </a:r>
            <a:r>
              <a:rPr lang="zh-TW" altLang="en-US" sz="2800" dirty="0">
                <a:solidFill>
                  <a:srgbClr val="0C0D0D"/>
                </a:solidFill>
                <a:latin typeface="微軟正黑體" panose="020B0604030504040204" pitchFamily="34" charset="-120"/>
                <a:ea typeface="微軟正黑體" panose="020B0604030504040204" pitchFamily="34" charset="-120"/>
              </a:rPr>
              <a:t>宗因當時暴露於輻射而導致的甲狀腺癌個案。 </a:t>
            </a:r>
          </a:p>
        </p:txBody>
      </p:sp>
    </p:spTree>
    <p:extLst>
      <p:ext uri="{BB962C8B-B14F-4D97-AF65-F5344CB8AC3E}">
        <p14:creationId xmlns:p14="http://schemas.microsoft.com/office/powerpoint/2010/main" val="2079513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2" presetClass="entr" presetSubtype="1" decel="10000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0-#ppt_h/2"/>
                                          </p:val>
                                        </p:tav>
                                        <p:tav tm="100000">
                                          <p:val>
                                            <p:strVal val="#ppt_y"/>
                                          </p:val>
                                        </p:tav>
                                      </p:tavLst>
                                    </p:anim>
                                  </p:childTnLst>
                                </p:cTn>
                              </p:par>
                              <p:par>
                                <p:cTn id="15" presetID="2" presetClass="entr" presetSubtype="1" decel="10000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28758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5072" y="1352718"/>
            <a:ext cx="6797278" cy="659540"/>
          </a:xfrm>
          <a:prstGeom prst="rect">
            <a:avLst/>
          </a:prstGeom>
          <a:noFill/>
        </p:spPr>
        <p:txBody>
          <a:bodyPr wrap="square" rtlCol="0">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Q4</a:t>
            </a:r>
            <a:endParaRPr lang="zh-TW" altLang="en-US" sz="2800" b="1" dirty="0">
              <a:solidFill>
                <a:srgbClr val="0C0D0D"/>
              </a:solidFill>
              <a:latin typeface="微軟正黑體" panose="020B0604030504040204" pitchFamily="34" charset="-120"/>
              <a:ea typeface="微軟正黑體" panose="020B0604030504040204" pitchFamily="34" charset="-120"/>
            </a:endParaRPr>
          </a:p>
        </p:txBody>
      </p:sp>
      <p:sp>
        <p:nvSpPr>
          <p:cNvPr id="53" name="Rectangle 52"/>
          <p:cNvSpPr/>
          <p:nvPr/>
        </p:nvSpPr>
        <p:spPr>
          <a:xfrm>
            <a:off x="575072" y="1999049"/>
            <a:ext cx="7751621" cy="4616648"/>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smtClean="0">
                <a:solidFill>
                  <a:srgbClr val="FF0000"/>
                </a:solidFill>
                <a:latin typeface="微軟正黑體" panose="020B0604030504040204" pitchFamily="34" charset="-120"/>
                <a:ea typeface="微軟正黑體" panose="020B0604030504040204" pitchFamily="34" charset="-120"/>
              </a:rPr>
              <a:t>參考</a:t>
            </a:r>
            <a:r>
              <a:rPr lang="zh-TW" altLang="en-US" sz="2800" b="1" dirty="0">
                <a:solidFill>
                  <a:srgbClr val="FF0000"/>
                </a:solidFill>
                <a:latin typeface="微軟正黑體" panose="020B0604030504040204" pitchFamily="34" charset="-120"/>
                <a:ea typeface="微軟正黑體" panose="020B0604030504040204" pitchFamily="34" charset="-120"/>
              </a:rPr>
              <a:t>答案</a:t>
            </a:r>
            <a:r>
              <a:rPr lang="zh-TW" altLang="en-US" sz="2800" b="1" dirty="0" smtClean="0">
                <a:solidFill>
                  <a:srgbClr val="FF0000"/>
                </a:solidFill>
                <a:latin typeface="微軟正黑體" panose="020B0604030504040204" pitchFamily="34" charset="-120"/>
                <a:ea typeface="微軟正黑體" panose="020B0604030504040204" pitchFamily="34" charset="-120"/>
              </a:rPr>
              <a:t>：</a:t>
            </a:r>
            <a:r>
              <a:rPr lang="en-US" altLang="zh-TW" sz="2800" dirty="0">
                <a:solidFill>
                  <a:srgbClr val="0C0D0D"/>
                </a:solidFill>
                <a:latin typeface="微軟正黑體" panose="020B0604030504040204" pitchFamily="34" charset="-120"/>
                <a:ea typeface="微軟正黑體" panose="020B0604030504040204" pitchFamily="34" charset="-120"/>
              </a:rPr>
              <a:t>2011</a:t>
            </a:r>
            <a:r>
              <a:rPr lang="zh-TW" altLang="en-US" sz="2800" dirty="0">
                <a:solidFill>
                  <a:srgbClr val="0C0D0D"/>
                </a:solidFill>
                <a:latin typeface="微軟正黑體" panose="020B0604030504040204" pitchFamily="34" charset="-120"/>
                <a:ea typeface="微軟正黑體" panose="020B0604030504040204" pitchFamily="34" charset="-120"/>
              </a:rPr>
              <a:t>年</a:t>
            </a:r>
            <a:r>
              <a:rPr lang="en-US" altLang="zh-TW" sz="2800" dirty="0">
                <a:solidFill>
                  <a:srgbClr val="0C0D0D"/>
                </a:solidFill>
                <a:latin typeface="微軟正黑體" panose="020B0604030504040204" pitchFamily="34" charset="-120"/>
                <a:ea typeface="微軟正黑體" panose="020B0604030504040204" pitchFamily="34" charset="-120"/>
              </a:rPr>
              <a:t>3</a:t>
            </a:r>
            <a:r>
              <a:rPr lang="zh-TW" altLang="en-US" sz="2800" dirty="0">
                <a:solidFill>
                  <a:srgbClr val="0C0D0D"/>
                </a:solidFill>
                <a:latin typeface="微軟正黑體" panose="020B0604030504040204" pitchFamily="34" charset="-120"/>
                <a:ea typeface="微軟正黑體" panose="020B0604030504040204" pitchFamily="34" charset="-120"/>
              </a:rPr>
              <a:t>月</a:t>
            </a:r>
            <a:r>
              <a:rPr lang="en-US" altLang="zh-TW" sz="2800" dirty="0">
                <a:solidFill>
                  <a:srgbClr val="0C0D0D"/>
                </a:solidFill>
                <a:latin typeface="微軟正黑體" panose="020B0604030504040204" pitchFamily="34" charset="-120"/>
                <a:ea typeface="微軟正黑體" panose="020B0604030504040204" pitchFamily="34" charset="-120"/>
              </a:rPr>
              <a:t>11</a:t>
            </a:r>
            <a:r>
              <a:rPr lang="zh-TW" altLang="en-US" sz="2800" dirty="0">
                <a:solidFill>
                  <a:srgbClr val="0C0D0D"/>
                </a:solidFill>
                <a:latin typeface="微軟正黑體" panose="020B0604030504040204" pitchFamily="34" charset="-120"/>
                <a:ea typeface="微軟正黑體" panose="020B0604030504040204" pitchFamily="34" charset="-120"/>
              </a:rPr>
              <a:t>日，日本仙台以東發生芮氏地震規模</a:t>
            </a:r>
            <a:r>
              <a:rPr lang="en-US" altLang="zh-TW" sz="2800" dirty="0">
                <a:solidFill>
                  <a:srgbClr val="0C0D0D"/>
                </a:solidFill>
                <a:latin typeface="微軟正黑體" panose="020B0604030504040204" pitchFamily="34" charset="-120"/>
                <a:ea typeface="微軟正黑體" panose="020B0604030504040204" pitchFamily="34" charset="-120"/>
              </a:rPr>
              <a:t>9</a:t>
            </a:r>
            <a:r>
              <a:rPr lang="zh-TW" altLang="en-US" sz="2800" dirty="0">
                <a:solidFill>
                  <a:srgbClr val="0C0D0D"/>
                </a:solidFill>
                <a:latin typeface="微軟正黑體" panose="020B0604030504040204" pitchFamily="34" charset="-120"/>
                <a:ea typeface="微軟正黑體" panose="020B0604030504040204" pitchFamily="34" charset="-120"/>
              </a:rPr>
              <a:t>級的地震並引發大型海嘯 </a:t>
            </a:r>
            <a:r>
              <a:rPr lang="en-US" altLang="zh-TW" sz="2800" dirty="0">
                <a:solidFill>
                  <a:srgbClr val="0C0D0D"/>
                </a:solidFill>
                <a:latin typeface="微軟正黑體" panose="020B0604030504040204" pitchFamily="34" charset="-120"/>
                <a:ea typeface="微軟正黑體" panose="020B0604030504040204" pitchFamily="34" charset="-120"/>
              </a:rPr>
              <a:t>(</a:t>
            </a:r>
            <a:r>
              <a:rPr lang="zh-TW" altLang="en-US" sz="2800" dirty="0">
                <a:solidFill>
                  <a:srgbClr val="0C0D0D"/>
                </a:solidFill>
                <a:latin typeface="微軟正黑體" panose="020B0604030504040204" pitchFamily="34" charset="-120"/>
                <a:ea typeface="微軟正黑體" panose="020B0604030504040204" pitchFamily="34" charset="-120"/>
              </a:rPr>
              <a:t>高達</a:t>
            </a:r>
            <a:r>
              <a:rPr lang="en-US" altLang="zh-TW" sz="2800" dirty="0">
                <a:solidFill>
                  <a:srgbClr val="0C0D0D"/>
                </a:solidFill>
                <a:latin typeface="微軟正黑體" panose="020B0604030504040204" pitchFamily="34" charset="-120"/>
                <a:ea typeface="微軟正黑體" panose="020B0604030504040204" pitchFamily="34" charset="-120"/>
              </a:rPr>
              <a:t>15</a:t>
            </a:r>
            <a:r>
              <a:rPr lang="zh-TW" altLang="en-US" sz="2800" dirty="0">
                <a:solidFill>
                  <a:srgbClr val="0C0D0D"/>
                </a:solidFill>
                <a:latin typeface="微軟正黑體" panose="020B0604030504040204" pitchFamily="34" charset="-120"/>
                <a:ea typeface="微軟正黑體" panose="020B0604030504040204" pitchFamily="34" charset="-120"/>
              </a:rPr>
              <a:t>米</a:t>
            </a:r>
            <a:r>
              <a:rPr lang="en-US" altLang="zh-TW" sz="2800" dirty="0">
                <a:solidFill>
                  <a:srgbClr val="0C0D0D"/>
                </a:solidFill>
                <a:latin typeface="微軟正黑體" panose="020B0604030504040204" pitchFamily="34" charset="-120"/>
                <a:ea typeface="微軟正黑體" panose="020B0604030504040204" pitchFamily="34" charset="-120"/>
              </a:rPr>
              <a:t>)</a:t>
            </a:r>
            <a:r>
              <a:rPr lang="zh-TW" altLang="en-US" sz="2800" dirty="0">
                <a:solidFill>
                  <a:srgbClr val="0C0D0D"/>
                </a:solidFill>
                <a:latin typeface="微軟正黑體" panose="020B0604030504040204" pitchFamily="34" charset="-120"/>
                <a:ea typeface="微軟正黑體" panose="020B0604030504040204" pitchFamily="34" charset="-120"/>
              </a:rPr>
              <a:t>，令日本福島第一核電站</a:t>
            </a:r>
            <a:r>
              <a:rPr lang="en-US" altLang="zh-TW" sz="2800" dirty="0">
                <a:solidFill>
                  <a:srgbClr val="0C0D0D"/>
                </a:solidFill>
                <a:latin typeface="微軟正黑體" panose="020B0604030504040204" pitchFamily="34" charset="-120"/>
                <a:ea typeface="微軟正黑體" panose="020B0604030504040204" pitchFamily="34" charset="-120"/>
              </a:rPr>
              <a:t>6</a:t>
            </a:r>
            <a:r>
              <a:rPr lang="zh-TW" altLang="en-US" sz="2800" dirty="0">
                <a:solidFill>
                  <a:srgbClr val="0C0D0D"/>
                </a:solidFill>
                <a:latin typeface="微軟正黑體" panose="020B0604030504040204" pitchFamily="34" charset="-120"/>
                <a:ea typeface="微軟正黑體" panose="020B0604030504040204" pitchFamily="34" charset="-120"/>
              </a:rPr>
              <a:t>台發電機組中的</a:t>
            </a:r>
            <a:r>
              <a:rPr lang="en-US" altLang="zh-TW" sz="2800" dirty="0">
                <a:solidFill>
                  <a:srgbClr val="0C0D0D"/>
                </a:solidFill>
                <a:latin typeface="微軟正黑體" panose="020B0604030504040204" pitchFamily="34" charset="-120"/>
                <a:ea typeface="微軟正黑體" panose="020B0604030504040204" pitchFamily="34" charset="-120"/>
              </a:rPr>
              <a:t>5</a:t>
            </a:r>
            <a:r>
              <a:rPr lang="zh-TW" altLang="en-US" sz="2800" dirty="0">
                <a:solidFill>
                  <a:srgbClr val="0C0D0D"/>
                </a:solidFill>
                <a:latin typeface="微軟正黑體" panose="020B0604030504040204" pitchFamily="34" charset="-120"/>
                <a:ea typeface="微軟正黑體" panose="020B0604030504040204" pitchFamily="34" charset="-120"/>
              </a:rPr>
              <a:t>台出現電力中斷和受嚴重破壞。雖然核電站</a:t>
            </a:r>
            <a:r>
              <a:rPr lang="en-US" altLang="zh-TW" sz="2800" dirty="0">
                <a:solidFill>
                  <a:srgbClr val="0C0D0D"/>
                </a:solidFill>
                <a:latin typeface="微軟正黑體" panose="020B0604030504040204" pitchFamily="34" charset="-120"/>
                <a:ea typeface="微軟正黑體" panose="020B0604030504040204" pitchFamily="34" charset="-120"/>
              </a:rPr>
              <a:t>1</a:t>
            </a:r>
            <a:r>
              <a:rPr lang="zh-TW" altLang="en-US" sz="2800" dirty="0">
                <a:solidFill>
                  <a:srgbClr val="0C0D0D"/>
                </a:solidFill>
                <a:latin typeface="微軟正黑體" panose="020B0604030504040204" pitchFamily="34" charset="-120"/>
                <a:ea typeface="微軟正黑體" panose="020B0604030504040204" pitchFamily="34" charset="-120"/>
              </a:rPr>
              <a:t>號至</a:t>
            </a:r>
            <a:r>
              <a:rPr lang="en-US" altLang="zh-TW" sz="2800" dirty="0">
                <a:solidFill>
                  <a:srgbClr val="0C0D0D"/>
                </a:solidFill>
                <a:latin typeface="微軟正黑體" panose="020B0604030504040204" pitchFamily="34" charset="-120"/>
                <a:ea typeface="微軟正黑體" panose="020B0604030504040204" pitchFamily="34" charset="-120"/>
              </a:rPr>
              <a:t>3</a:t>
            </a:r>
            <a:r>
              <a:rPr lang="zh-TW" altLang="en-US" sz="2800" dirty="0">
                <a:solidFill>
                  <a:srgbClr val="0C0D0D"/>
                </a:solidFill>
                <a:latin typeface="微軟正黑體" panose="020B0604030504040204" pitchFamily="34" charset="-120"/>
                <a:ea typeface="微軟正黑體" panose="020B0604030504040204" pitchFamily="34" charset="-120"/>
              </a:rPr>
              <a:t>號機組已於地震發生後即時自動停堆，但反應堆因失去電力供應 </a:t>
            </a:r>
            <a:r>
              <a:rPr lang="en-US" altLang="zh-TW" sz="2800" dirty="0">
                <a:solidFill>
                  <a:srgbClr val="0C0D0D"/>
                </a:solidFill>
                <a:latin typeface="微軟正黑體" panose="020B0604030504040204" pitchFamily="34" charset="-120"/>
                <a:ea typeface="微軟正黑體" panose="020B0604030504040204" pitchFamily="34" charset="-120"/>
              </a:rPr>
              <a:t>(</a:t>
            </a:r>
            <a:r>
              <a:rPr lang="zh-TW" altLang="en-US" sz="2800" dirty="0">
                <a:solidFill>
                  <a:srgbClr val="0C0D0D"/>
                </a:solidFill>
                <a:latin typeface="微軟正黑體" panose="020B0604030504040204" pitchFamily="34" charset="-120"/>
                <a:ea typeface="微軟正黑體" panose="020B0604030504040204" pitchFamily="34" charset="-120"/>
              </a:rPr>
              <a:t>包括後備電源</a:t>
            </a:r>
            <a:r>
              <a:rPr lang="en-US" altLang="zh-TW" sz="2800" dirty="0">
                <a:solidFill>
                  <a:srgbClr val="0C0D0D"/>
                </a:solidFill>
                <a:latin typeface="微軟正黑體" panose="020B0604030504040204" pitchFamily="34" charset="-120"/>
                <a:ea typeface="微軟正黑體" panose="020B0604030504040204" pitchFamily="34" charset="-120"/>
              </a:rPr>
              <a:t>) </a:t>
            </a:r>
            <a:r>
              <a:rPr lang="zh-TW" altLang="en-US" sz="2800" dirty="0">
                <a:solidFill>
                  <a:srgbClr val="0C0D0D"/>
                </a:solidFill>
                <a:latin typeface="微軟正黑體" panose="020B0604030504040204" pitchFamily="34" charset="-120"/>
                <a:ea typeface="微軟正黑體" panose="020B0604030504040204" pitchFamily="34" charset="-120"/>
              </a:rPr>
              <a:t>而無法進行冷卻</a:t>
            </a:r>
            <a:r>
              <a:rPr lang="zh-TW" altLang="en-US" sz="2800" dirty="0" smtClean="0">
                <a:solidFill>
                  <a:srgbClr val="0C0D0D"/>
                </a:solidFill>
                <a:latin typeface="微軟正黑體" panose="020B0604030504040204" pitchFamily="34" charset="-120"/>
                <a:ea typeface="微軟正黑體" panose="020B0604030504040204" pitchFamily="34" charset="-120"/>
              </a:rPr>
              <a:t>，</a:t>
            </a:r>
            <a:endParaRPr lang="zh-TW" altLang="en-US" sz="2800" dirty="0">
              <a:solidFill>
                <a:srgbClr val="0C0D0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059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2" presetClass="entr" presetSubtype="1" decel="10000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0-#ppt_h/2"/>
                                          </p:val>
                                        </p:tav>
                                        <p:tav tm="100000">
                                          <p:val>
                                            <p:strVal val="#ppt_y"/>
                                          </p:val>
                                        </p:tav>
                                      </p:tavLst>
                                    </p:anim>
                                  </p:childTnLst>
                                </p:cTn>
                              </p:par>
                              <p:par>
                                <p:cTn id="15" presetID="2" presetClass="entr" presetSubtype="1" decel="10000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圓角矩形 2"/>
          <p:cNvSpPr/>
          <p:nvPr/>
        </p:nvSpPr>
        <p:spPr>
          <a:xfrm>
            <a:off x="43774" y="946243"/>
            <a:ext cx="8940569" cy="5730328"/>
          </a:xfrm>
          <a:prstGeom prst="round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Straight Connector 11"/>
          <p:cNvCxnSpPr>
            <a:cxnSpLocks/>
          </p:cNvCxnSpPr>
          <p:nvPr/>
        </p:nvCxnSpPr>
        <p:spPr>
          <a:xfrm flipH="1">
            <a:off x="-14282" y="946243"/>
            <a:ext cx="5112426" cy="0"/>
          </a:xfrm>
          <a:prstGeom prst="line">
            <a:avLst/>
          </a:prstGeom>
          <a:ln w="76200">
            <a:solidFill>
              <a:srgbClr val="FF6565">
                <a:alpha val="87843"/>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033" y="287580"/>
            <a:ext cx="7173117" cy="659540"/>
          </a:xfrm>
          <a:prstGeom prst="rect">
            <a:avLst/>
          </a:prstGeom>
          <a:noFill/>
        </p:spPr>
        <p:txBody>
          <a:bodyPr wrap="square" rtlCol="0">
            <a:spAutoFit/>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如果核能是我們唯一的燃料來源  </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學習單：</a:t>
            </a:r>
          </a:p>
        </p:txBody>
      </p:sp>
      <p:cxnSp>
        <p:nvCxnSpPr>
          <p:cNvPr id="56" name="Straight Connector 55"/>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5072" y="1352718"/>
            <a:ext cx="6797278" cy="659540"/>
          </a:xfrm>
          <a:prstGeom prst="rect">
            <a:avLst/>
          </a:prstGeom>
          <a:noFill/>
        </p:spPr>
        <p:txBody>
          <a:bodyPr wrap="square" rtlCol="0">
            <a:spAutoFit/>
          </a:bodyPr>
          <a:lstStyle/>
          <a:p>
            <a:pPr>
              <a:lnSpc>
                <a:spcPct val="150000"/>
              </a:lnSpc>
            </a:pPr>
            <a:r>
              <a:rPr lang="en-US" altLang="zh-TW" sz="2800" b="1" dirty="0" smtClean="0">
                <a:solidFill>
                  <a:srgbClr val="0C0D0D"/>
                </a:solidFill>
                <a:latin typeface="微軟正黑體" panose="020B0604030504040204" pitchFamily="34" charset="-120"/>
                <a:ea typeface="微軟正黑體" panose="020B0604030504040204" pitchFamily="34" charset="-120"/>
              </a:rPr>
              <a:t>Q4</a:t>
            </a:r>
            <a:endParaRPr lang="zh-TW" altLang="en-US" sz="2800" b="1" dirty="0">
              <a:solidFill>
                <a:srgbClr val="0C0D0D"/>
              </a:solidFill>
              <a:latin typeface="微軟正黑體" panose="020B0604030504040204" pitchFamily="34" charset="-120"/>
              <a:ea typeface="微軟正黑體" panose="020B0604030504040204" pitchFamily="34" charset="-120"/>
            </a:endParaRPr>
          </a:p>
        </p:txBody>
      </p:sp>
      <p:sp>
        <p:nvSpPr>
          <p:cNvPr id="53" name="Rectangle 52"/>
          <p:cNvSpPr/>
          <p:nvPr/>
        </p:nvSpPr>
        <p:spPr>
          <a:xfrm>
            <a:off x="575072" y="1999049"/>
            <a:ext cx="7751621"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smtClean="0">
                <a:solidFill>
                  <a:srgbClr val="FF0000"/>
                </a:solidFill>
                <a:latin typeface="微軟正黑體" panose="020B0604030504040204" pitchFamily="34" charset="-120"/>
                <a:ea typeface="微軟正黑體" panose="020B0604030504040204" pitchFamily="34" charset="-120"/>
              </a:rPr>
              <a:t>參考</a:t>
            </a:r>
            <a:r>
              <a:rPr lang="zh-TW" altLang="en-US" sz="2800" b="1" dirty="0">
                <a:solidFill>
                  <a:srgbClr val="FF0000"/>
                </a:solidFill>
                <a:latin typeface="微軟正黑體" panose="020B0604030504040204" pitchFamily="34" charset="-120"/>
                <a:ea typeface="微軟正黑體" panose="020B0604030504040204" pitchFamily="34" charset="-120"/>
              </a:rPr>
              <a:t>答案</a:t>
            </a:r>
            <a:r>
              <a:rPr lang="zh-TW" altLang="en-US"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0C0D0D"/>
                </a:solidFill>
                <a:latin typeface="微軟正黑體" panose="020B0604030504040204" pitchFamily="34" charset="-120"/>
                <a:ea typeface="微軟正黑體" panose="020B0604030504040204" pitchFamily="34" charset="-120"/>
              </a:rPr>
              <a:t>導致</a:t>
            </a:r>
            <a:r>
              <a:rPr lang="zh-TW" altLang="en-US" sz="2800" dirty="0">
                <a:solidFill>
                  <a:srgbClr val="0C0D0D"/>
                </a:solidFill>
                <a:latin typeface="微軟正黑體" panose="020B0604030504040204" pitchFamily="34" charset="-120"/>
                <a:ea typeface="微軟正黑體" panose="020B0604030504040204" pitchFamily="34" charset="-120"/>
              </a:rPr>
              <a:t>反應堆堆芯溶解。反應堆及乏燃料池同時失去冷卻功能，最終引致廠房發生氫氣爆炸，部分輻射因而洩漏至大氣和海洋。意外中</a:t>
            </a:r>
            <a:r>
              <a:rPr lang="en-US" altLang="zh-TW" sz="2800" dirty="0">
                <a:solidFill>
                  <a:srgbClr val="0C0D0D"/>
                </a:solidFill>
                <a:latin typeface="微軟正黑體" panose="020B0604030504040204" pitchFamily="34" charset="-120"/>
                <a:ea typeface="微軟正黑體" panose="020B0604030504040204" pitchFamily="34" charset="-120"/>
              </a:rPr>
              <a:t>3</a:t>
            </a:r>
            <a:r>
              <a:rPr lang="zh-TW" altLang="en-US" sz="2800" dirty="0">
                <a:solidFill>
                  <a:srgbClr val="0C0D0D"/>
                </a:solidFill>
                <a:latin typeface="微軟正黑體" panose="020B0604030504040204" pitchFamily="34" charset="-120"/>
                <a:ea typeface="微軟正黑體" panose="020B0604030504040204" pitchFamily="34" charset="-120"/>
              </a:rPr>
              <a:t>名工作人員因輻射以外原因死亡，距離核電站</a:t>
            </a:r>
            <a:r>
              <a:rPr lang="en-US" altLang="zh-TW" sz="2800" dirty="0">
                <a:solidFill>
                  <a:srgbClr val="0C0D0D"/>
                </a:solidFill>
                <a:latin typeface="微軟正黑體" panose="020B0604030504040204" pitchFamily="34" charset="-120"/>
                <a:ea typeface="微軟正黑體" panose="020B0604030504040204" pitchFamily="34" charset="-120"/>
              </a:rPr>
              <a:t>40</a:t>
            </a:r>
            <a:r>
              <a:rPr lang="zh-TW" altLang="en-US" sz="2800" dirty="0">
                <a:solidFill>
                  <a:srgbClr val="0C0D0D"/>
                </a:solidFill>
                <a:latin typeface="微軟正黑體" panose="020B0604030504040204" pitchFamily="34" charset="-120"/>
                <a:ea typeface="微軟正黑體" panose="020B0604030504040204" pitchFamily="34" charset="-120"/>
              </a:rPr>
              <a:t>公里範圍內約有</a:t>
            </a:r>
            <a:r>
              <a:rPr lang="en-US" altLang="zh-TW" sz="2800" dirty="0">
                <a:solidFill>
                  <a:srgbClr val="0C0D0D"/>
                </a:solidFill>
                <a:latin typeface="微軟正黑體" panose="020B0604030504040204" pitchFamily="34" charset="-120"/>
                <a:ea typeface="微軟正黑體" panose="020B0604030504040204" pitchFamily="34" charset="-120"/>
              </a:rPr>
              <a:t>10</a:t>
            </a:r>
            <a:r>
              <a:rPr lang="zh-TW" altLang="en-US" sz="2800" dirty="0">
                <a:solidFill>
                  <a:srgbClr val="0C0D0D"/>
                </a:solidFill>
                <a:latin typeface="微軟正黑體" panose="020B0604030504040204" pitchFamily="34" charset="-120"/>
                <a:ea typeface="微軟正黑體" panose="020B0604030504040204" pitchFamily="34" charset="-120"/>
              </a:rPr>
              <a:t>萬名居民需要疏散。 </a:t>
            </a:r>
          </a:p>
        </p:txBody>
      </p:sp>
    </p:spTree>
    <p:extLst>
      <p:ext uri="{BB962C8B-B14F-4D97-AF65-F5344CB8AC3E}">
        <p14:creationId xmlns:p14="http://schemas.microsoft.com/office/powerpoint/2010/main" val="342449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2" presetClass="entr" presetSubtype="1" decel="10000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0-#ppt_h/2"/>
                                          </p:val>
                                        </p:tav>
                                        <p:tav tm="100000">
                                          <p:val>
                                            <p:strVal val="#ppt_y"/>
                                          </p:val>
                                        </p:tav>
                                      </p:tavLst>
                                    </p:anim>
                                  </p:childTnLst>
                                </p:cTn>
                              </p:par>
                              <p:par>
                                <p:cTn id="15" presetID="2" presetClass="entr" presetSubtype="1" decel="10000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 xmlns:a16="http://schemas.microsoft.com/office/drawing/2014/main" id="{DEC282CF-1925-4FE2-8F02-FD641DF2B43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3207" r="5628"/>
          <a:stretch/>
        </p:blipFill>
        <p:spPr>
          <a:xfrm>
            <a:off x="-9664" y="0"/>
            <a:ext cx="9141898" cy="6323545"/>
          </a:xfrm>
        </p:spPr>
      </p:pic>
      <p:sp>
        <p:nvSpPr>
          <p:cNvPr id="25" name="Rectangle 24"/>
          <p:cNvSpPr/>
          <p:nvPr/>
        </p:nvSpPr>
        <p:spPr>
          <a:xfrm>
            <a:off x="-29373" y="4446863"/>
            <a:ext cx="9173374" cy="242785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4" name="Freeform 23"/>
          <p:cNvSpPr/>
          <p:nvPr/>
        </p:nvSpPr>
        <p:spPr>
          <a:xfrm rot="16200000">
            <a:off x="4433742" y="1135242"/>
            <a:ext cx="2309066" cy="7148768"/>
          </a:xfrm>
          <a:custGeom>
            <a:avLst/>
            <a:gdLst>
              <a:gd name="connsiteX0" fmla="*/ 4111057 w 4111057"/>
              <a:gd name="connsiteY0" fmla="*/ 0 h 8782049"/>
              <a:gd name="connsiteX1" fmla="*/ 2457545 w 4111057"/>
              <a:gd name="connsiteY1" fmla="*/ 8782047 h 8782049"/>
              <a:gd name="connsiteX2" fmla="*/ 2239717 w 4111057"/>
              <a:gd name="connsiteY2" fmla="*/ 8782047 h 8782049"/>
              <a:gd name="connsiteX3" fmla="*/ 2239717 w 4111057"/>
              <a:gd name="connsiteY3" fmla="*/ 8782049 h 8782049"/>
              <a:gd name="connsiteX4" fmla="*/ 0 w 4111057"/>
              <a:gd name="connsiteY4" fmla="*/ 8782049 h 8782049"/>
              <a:gd name="connsiteX5" fmla="*/ 1 w 4111057"/>
              <a:gd name="connsiteY5" fmla="*/ 0 h 8782049"/>
              <a:gd name="connsiteX6" fmla="*/ 2829117 w 4111057"/>
              <a:gd name="connsiteY6" fmla="*/ 0 h 8782049"/>
              <a:gd name="connsiteX7" fmla="*/ 2829117 w 4111057"/>
              <a:gd name="connsiteY7" fmla="*/ 0 h 878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1057" h="8782049">
                <a:moveTo>
                  <a:pt x="4111057" y="0"/>
                </a:moveTo>
                <a:lnTo>
                  <a:pt x="2457545" y="8782047"/>
                </a:lnTo>
                <a:lnTo>
                  <a:pt x="2239717" y="8782047"/>
                </a:lnTo>
                <a:lnTo>
                  <a:pt x="2239717" y="8782049"/>
                </a:lnTo>
                <a:lnTo>
                  <a:pt x="0" y="8782049"/>
                </a:lnTo>
                <a:lnTo>
                  <a:pt x="1" y="0"/>
                </a:lnTo>
                <a:lnTo>
                  <a:pt x="2829117" y="0"/>
                </a:lnTo>
                <a:lnTo>
                  <a:pt x="2829117" y="0"/>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nvGrpSpPr>
          <p:cNvPr id="19" name="Group 18"/>
          <p:cNvGrpSpPr/>
          <p:nvPr/>
        </p:nvGrpSpPr>
        <p:grpSpPr>
          <a:xfrm>
            <a:off x="-29373" y="3497943"/>
            <a:ext cx="9181317" cy="2750390"/>
            <a:chOff x="1" y="1543050"/>
            <a:chExt cx="15826662" cy="5752647"/>
          </a:xfrm>
          <a:solidFill>
            <a:schemeClr val="accent4">
              <a:lumMod val="75000"/>
            </a:schemeClr>
          </a:solidFill>
        </p:grpSpPr>
        <p:sp>
          <p:nvSpPr>
            <p:cNvPr id="6" name="Freeform 5"/>
            <p:cNvSpPr/>
            <p:nvPr/>
          </p:nvSpPr>
          <p:spPr>
            <a:xfrm rot="16200000">
              <a:off x="5185472" y="-3642421"/>
              <a:ext cx="5455719" cy="15826662"/>
            </a:xfrm>
            <a:custGeom>
              <a:avLst/>
              <a:gdLst>
                <a:gd name="connsiteX0" fmla="*/ 4514850 w 4514850"/>
                <a:gd name="connsiteY0" fmla="*/ 0 h 12192001"/>
                <a:gd name="connsiteX1" fmla="*/ 2219301 w 4514850"/>
                <a:gd name="connsiteY1" fmla="*/ 12192001 h 12192001"/>
                <a:gd name="connsiteX2" fmla="*/ 189187 w 4514850"/>
                <a:gd name="connsiteY2" fmla="*/ 12192001 h 12192001"/>
                <a:gd name="connsiteX3" fmla="*/ 49149 w 4514850"/>
                <a:gd name="connsiteY3" fmla="*/ 12192001 h 12192001"/>
                <a:gd name="connsiteX4" fmla="*/ 0 w 4514850"/>
                <a:gd name="connsiteY4" fmla="*/ 12192001 h 12192001"/>
                <a:gd name="connsiteX5" fmla="*/ 2285790 w 4514850"/>
                <a:gd name="connsiteY5" fmla="*/ 1 h 12192001"/>
                <a:gd name="connsiteX6" fmla="*/ 2344698 w 4514850"/>
                <a:gd name="connsiteY6" fmla="*/ 1 h 12192001"/>
                <a:gd name="connsiteX7" fmla="*/ 2344698 w 4514850"/>
                <a:gd name="connsiteY7"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12192001">
                  <a:moveTo>
                    <a:pt x="4514850" y="0"/>
                  </a:moveTo>
                  <a:lnTo>
                    <a:pt x="2219301" y="12192001"/>
                  </a:lnTo>
                  <a:lnTo>
                    <a:pt x="189187" y="12192001"/>
                  </a:lnTo>
                  <a:lnTo>
                    <a:pt x="49149" y="12192001"/>
                  </a:lnTo>
                  <a:lnTo>
                    <a:pt x="0" y="12192001"/>
                  </a:lnTo>
                  <a:lnTo>
                    <a:pt x="2285790" y="1"/>
                  </a:lnTo>
                  <a:lnTo>
                    <a:pt x="2344698" y="1"/>
                  </a:lnTo>
                  <a:lnTo>
                    <a:pt x="2344698" y="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4" name="Rectangle 13"/>
            <p:cNvSpPr/>
            <p:nvPr/>
          </p:nvSpPr>
          <p:spPr>
            <a:xfrm rot="16200000">
              <a:off x="5474422" y="-1836325"/>
              <a:ext cx="3657601" cy="14606444"/>
            </a:xfrm>
            <a:custGeom>
              <a:avLst/>
              <a:gdLst>
                <a:gd name="connsiteX0" fmla="*/ 0 w 2895601"/>
                <a:gd name="connsiteY0" fmla="*/ 0 h 11353806"/>
                <a:gd name="connsiteX1" fmla="*/ 2895601 w 2895601"/>
                <a:gd name="connsiteY1" fmla="*/ 0 h 11353806"/>
                <a:gd name="connsiteX2" fmla="*/ 2895601 w 2895601"/>
                <a:gd name="connsiteY2" fmla="*/ 11353806 h 11353806"/>
                <a:gd name="connsiteX3" fmla="*/ 0 w 2895601"/>
                <a:gd name="connsiteY3" fmla="*/ 11353806 h 11353806"/>
                <a:gd name="connsiteX4" fmla="*/ 0 w 2895601"/>
                <a:gd name="connsiteY4" fmla="*/ 0 h 11353806"/>
                <a:gd name="connsiteX0" fmla="*/ 0 w 3657601"/>
                <a:gd name="connsiteY0" fmla="*/ 0 h 11353806"/>
                <a:gd name="connsiteX1" fmla="*/ 3657601 w 3657601"/>
                <a:gd name="connsiteY1" fmla="*/ 0 h 11353806"/>
                <a:gd name="connsiteX2" fmla="*/ 2895601 w 3657601"/>
                <a:gd name="connsiteY2" fmla="*/ 11353806 h 11353806"/>
                <a:gd name="connsiteX3" fmla="*/ 0 w 3657601"/>
                <a:gd name="connsiteY3" fmla="*/ 11353806 h 11353806"/>
                <a:gd name="connsiteX4" fmla="*/ 0 w 3657601"/>
                <a:gd name="connsiteY4" fmla="*/ 0 h 11353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1" h="11353806">
                  <a:moveTo>
                    <a:pt x="0" y="0"/>
                  </a:moveTo>
                  <a:lnTo>
                    <a:pt x="3657601" y="0"/>
                  </a:lnTo>
                  <a:lnTo>
                    <a:pt x="2895601" y="11353806"/>
                  </a:lnTo>
                  <a:lnTo>
                    <a:pt x="0" y="11353806"/>
                  </a:lnTo>
                  <a:lnTo>
                    <a:pt x="0" y="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2" name="TextBox 21"/>
          <p:cNvSpPr txBox="1"/>
          <p:nvPr/>
        </p:nvSpPr>
        <p:spPr>
          <a:xfrm>
            <a:off x="770466" y="4740733"/>
            <a:ext cx="7178568" cy="1323439"/>
          </a:xfrm>
          <a:prstGeom prst="rect">
            <a:avLst/>
          </a:prstGeom>
          <a:noFill/>
        </p:spPr>
        <p:txBody>
          <a:bodyPr vert="horz" wrap="none" rtlCol="0">
            <a:spAutoFit/>
          </a:bodyPr>
          <a:lstStyle/>
          <a:p>
            <a:pPr algn="l"/>
            <a:r>
              <a:rPr lang="en-US" sz="8000" b="1" spc="600" dirty="0">
                <a:solidFill>
                  <a:schemeClr val="bg1">
                    <a:alpha val="27000"/>
                  </a:schemeClr>
                </a:solidFill>
                <a:latin typeface="Matura MT Script Capitals" panose="03020802060602070202" pitchFamily="66" charset="0"/>
                <a:ea typeface="Lato" panose="020F0502020204030203" pitchFamily="34" charset="0"/>
                <a:cs typeface="Lato" panose="020F0502020204030203" pitchFamily="34" charset="0"/>
              </a:rPr>
              <a:t>THANKS</a:t>
            </a:r>
            <a:endParaRPr lang="id-ID" sz="8000" b="1" spc="600" dirty="0">
              <a:solidFill>
                <a:schemeClr val="bg1">
                  <a:alpha val="27000"/>
                </a:schemeClr>
              </a:solidFill>
              <a:latin typeface="Matura MT Script Capitals" panose="03020802060602070202" pitchFamily="66"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6054017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23">
            <a:extLst>
              <a:ext uri="{FF2B5EF4-FFF2-40B4-BE49-F238E27FC236}">
                <a16:creationId xmlns="" xmlns:a16="http://schemas.microsoft.com/office/drawing/2014/main" id="{8C0841F0-6B77-4AB2-B4F2-08D9063CBE2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3114" y="457200"/>
            <a:ext cx="8917771" cy="5943600"/>
          </a:xfrm>
          <a:prstGeom prst="rect">
            <a:avLst/>
          </a:prstGeom>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27</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3226" y="-1270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575072" y="815282"/>
            <a:ext cx="8119223" cy="5501389"/>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1" name="Group 30"/>
          <p:cNvGrpSpPr/>
          <p:nvPr/>
        </p:nvGrpSpPr>
        <p:grpSpPr>
          <a:xfrm>
            <a:off x="575072" y="1689066"/>
            <a:ext cx="7521177" cy="4537524"/>
            <a:chOff x="8891351" y="-1280867"/>
            <a:chExt cx="10483116" cy="4537524"/>
          </a:xfrm>
        </p:grpSpPr>
        <p:cxnSp>
          <p:nvCxnSpPr>
            <p:cNvPr id="33" name="Straight Connector 32"/>
            <p:cNvCxnSpPr>
              <a:cxnSpLocks/>
            </p:cNvCxnSpPr>
            <p:nvPr/>
          </p:nvCxnSpPr>
          <p:spPr>
            <a:xfrm flipV="1">
              <a:off x="8891351" y="1146601"/>
              <a:ext cx="183243"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782179" y="-1280867"/>
              <a:ext cx="9592288" cy="4537524"/>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如果核能是我們唯一的燃料來源</a:t>
              </a:r>
            </a:p>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影片來源：</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https://www.youtube.com/watch?v=WJerHgoJZXQ</a:t>
              </a:r>
            </a:p>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搭配技高化學</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A 4-2</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能源</a:t>
              </a:r>
            </a:p>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搭配技高化學</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B CH9</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化學能源</a:t>
              </a:r>
            </a:p>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搭配高中化學</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5-4</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新興能源</a:t>
              </a:r>
            </a:p>
          </p:txBody>
        </p:sp>
      </p:grpSp>
      <p:sp>
        <p:nvSpPr>
          <p:cNvPr id="42" name="TextBox 41"/>
          <p:cNvSpPr txBox="1"/>
          <p:nvPr/>
        </p:nvSpPr>
        <p:spPr>
          <a:xfrm>
            <a:off x="955599" y="1059635"/>
            <a:ext cx="5330179" cy="707886"/>
          </a:xfrm>
          <a:prstGeom prst="rect">
            <a:avLst/>
          </a:prstGeom>
          <a:noFill/>
        </p:spPr>
        <p:txBody>
          <a:bodyPr wrap="square" rtlCol="0">
            <a:spAutoFit/>
          </a:bodyPr>
          <a:lstStyle/>
          <a:p>
            <a:r>
              <a:rPr lang="id-ID" sz="40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4000" b="1" dirty="0" smtClean="0">
                <a:solidFill>
                  <a:srgbClr val="FFFFFF"/>
                </a:solidFill>
                <a:latin typeface="微軟正黑體" panose="020B0604030504040204" pitchFamily="34" charset="-120"/>
                <a:ea typeface="微軟正黑體" panose="020B0604030504040204" pitchFamily="34" charset="-120"/>
                <a:cs typeface="Lato" panose="020F0502020204030203" pitchFamily="34" charset="0"/>
              </a:rPr>
              <a:t>資料</a:t>
            </a:r>
            <a:r>
              <a:rPr lang="zh-TW" altLang="en-US" sz="4000" b="1" dirty="0">
                <a:solidFill>
                  <a:srgbClr val="FFFFFF"/>
                </a:solidFill>
                <a:latin typeface="微軟正黑體" panose="020B0604030504040204" pitchFamily="34" charset="-120"/>
                <a:ea typeface="微軟正黑體" panose="020B0604030504040204" pitchFamily="34" charset="-120"/>
                <a:cs typeface="Lato" panose="020F0502020204030203" pitchFamily="34" charset="0"/>
              </a:rPr>
              <a:t>來源：</a:t>
            </a:r>
          </a:p>
        </p:txBody>
      </p:sp>
    </p:spTree>
    <p:extLst>
      <p:ext uri="{BB962C8B-B14F-4D97-AF65-F5344CB8AC3E}">
        <p14:creationId xmlns:p14="http://schemas.microsoft.com/office/powerpoint/2010/main" val="428171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23">
            <a:extLst>
              <a:ext uri="{FF2B5EF4-FFF2-40B4-BE49-F238E27FC236}">
                <a16:creationId xmlns="" xmlns:a16="http://schemas.microsoft.com/office/drawing/2014/main" id="{8C0841F0-6B77-4AB2-B4F2-08D9063CBE2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3114" y="457200"/>
            <a:ext cx="8917771" cy="5943600"/>
          </a:xfrm>
          <a:prstGeom prst="rect">
            <a:avLst/>
          </a:prstGeom>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28</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3226" y="-1270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575072" y="815282"/>
            <a:ext cx="8119223" cy="5501389"/>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1" name="Group 30"/>
          <p:cNvGrpSpPr/>
          <p:nvPr/>
        </p:nvGrpSpPr>
        <p:grpSpPr>
          <a:xfrm>
            <a:off x="575072" y="1689066"/>
            <a:ext cx="7521177" cy="4537524"/>
            <a:chOff x="8891351" y="-1280867"/>
            <a:chExt cx="10483116" cy="4537524"/>
          </a:xfrm>
        </p:grpSpPr>
        <p:cxnSp>
          <p:nvCxnSpPr>
            <p:cNvPr id="33" name="Straight Connector 32"/>
            <p:cNvCxnSpPr>
              <a:cxnSpLocks/>
            </p:cNvCxnSpPr>
            <p:nvPr/>
          </p:nvCxnSpPr>
          <p:spPr>
            <a:xfrm flipV="1">
              <a:off x="8891351" y="1146601"/>
              <a:ext cx="183243"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782179" y="-1280867"/>
              <a:ext cx="9592288" cy="4537524"/>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參考資料來源：</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https://</a:t>
              </a:r>
              <a:r>
                <a:rPr lang="en-US" altLang="zh-TW" sz="2800" b="1"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www.clpgroup.com/NuclearEnergy/Chi/science/science3_1.aspx</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　</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http://www.solar2money.com/index/solarpower_good_bad/nuclear_power.html</a:t>
              </a:r>
            </a:p>
            <a:p>
              <a:pPr marL="342900" indent="-342900">
                <a:lnSpc>
                  <a:spcPct val="150000"/>
                </a:lnSpc>
                <a:buFont typeface="Arial" panose="020B0604020202020204" pitchFamily="34" charset="0"/>
                <a:buChar char="•"/>
              </a:pPr>
              <a:endPar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endParaRPr>
            </a:p>
          </p:txBody>
        </p:sp>
      </p:grpSp>
      <p:sp>
        <p:nvSpPr>
          <p:cNvPr id="42" name="TextBox 41"/>
          <p:cNvSpPr txBox="1"/>
          <p:nvPr/>
        </p:nvSpPr>
        <p:spPr>
          <a:xfrm>
            <a:off x="955599" y="1059635"/>
            <a:ext cx="5330179" cy="707886"/>
          </a:xfrm>
          <a:prstGeom prst="rect">
            <a:avLst/>
          </a:prstGeom>
          <a:noFill/>
        </p:spPr>
        <p:txBody>
          <a:bodyPr wrap="square" rtlCol="0">
            <a:spAutoFit/>
          </a:bodyPr>
          <a:lstStyle/>
          <a:p>
            <a:r>
              <a:rPr lang="id-ID" sz="40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4000" b="1" dirty="0" smtClean="0">
                <a:solidFill>
                  <a:srgbClr val="FFFFFF"/>
                </a:solidFill>
                <a:latin typeface="微軟正黑體" panose="020B0604030504040204" pitchFamily="34" charset="-120"/>
                <a:ea typeface="微軟正黑體" panose="020B0604030504040204" pitchFamily="34" charset="-120"/>
                <a:cs typeface="Lato" panose="020F0502020204030203" pitchFamily="34" charset="0"/>
              </a:rPr>
              <a:t>資料</a:t>
            </a:r>
            <a:r>
              <a:rPr lang="zh-TW" altLang="en-US" sz="4000" b="1" dirty="0">
                <a:solidFill>
                  <a:srgbClr val="FFFFFF"/>
                </a:solidFill>
                <a:latin typeface="微軟正黑體" panose="020B0604030504040204" pitchFamily="34" charset="-120"/>
                <a:ea typeface="微軟正黑體" panose="020B0604030504040204" pitchFamily="34" charset="-120"/>
                <a:cs typeface="Lato" panose="020F0502020204030203" pitchFamily="34" charset="0"/>
              </a:rPr>
              <a:t>來源：</a:t>
            </a:r>
          </a:p>
        </p:txBody>
      </p:sp>
    </p:spTree>
    <p:extLst>
      <p:ext uri="{BB962C8B-B14F-4D97-AF65-F5344CB8AC3E}">
        <p14:creationId xmlns:p14="http://schemas.microsoft.com/office/powerpoint/2010/main" val="1554361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23">
            <a:extLst>
              <a:ext uri="{FF2B5EF4-FFF2-40B4-BE49-F238E27FC236}">
                <a16:creationId xmlns="" xmlns:a16="http://schemas.microsoft.com/office/drawing/2014/main" id="{8C0841F0-6B77-4AB2-B4F2-08D9063CB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9" y="-20605"/>
            <a:ext cx="9119331" cy="5189453"/>
          </a:xfrm>
          <a:prstGeom prst="rect">
            <a:avLst/>
          </a:prstGeom>
          <a:blipFill>
            <a:blip r:embed="rId4"/>
            <a:stretch>
              <a:fillRect/>
            </a:stretch>
          </a:blipFill>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3</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811" y="21563"/>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0" y="3736864"/>
            <a:ext cx="9084040" cy="2863967"/>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1" name="Group 30"/>
          <p:cNvGrpSpPr/>
          <p:nvPr/>
        </p:nvGrpSpPr>
        <p:grpSpPr>
          <a:xfrm>
            <a:off x="380998" y="3731474"/>
            <a:ext cx="8359595" cy="2653431"/>
            <a:chOff x="8620851" y="1146601"/>
            <a:chExt cx="11651715" cy="2653431"/>
          </a:xfrm>
        </p:grpSpPr>
        <p:cxnSp>
          <p:nvCxnSpPr>
            <p:cNvPr id="33" name="Straight Connector 32"/>
            <p:cNvCxnSpPr>
              <a:cxnSpLocks/>
            </p:cNvCxnSpPr>
            <p:nvPr/>
          </p:nvCxnSpPr>
          <p:spPr>
            <a:xfrm flipV="1">
              <a:off x="8891351" y="1146601"/>
              <a:ext cx="183243"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620851" y="1201500"/>
              <a:ext cx="11651715" cy="259853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一個小小的台灣島上，居然就有三座核電廠在運轉，有人支持核能發電，認為乾淨無無染，但也有人深怕如同日本福島核災，因此拒絕核電，究竟核能如何發電？到底安不安全呢？</a:t>
              </a:r>
            </a:p>
          </p:txBody>
        </p:sp>
      </p:grpSp>
      <p:sp>
        <p:nvSpPr>
          <p:cNvPr id="42" name="TextBox 41"/>
          <p:cNvSpPr txBox="1"/>
          <p:nvPr/>
        </p:nvSpPr>
        <p:spPr>
          <a:xfrm>
            <a:off x="556021" y="59663"/>
            <a:ext cx="5330179" cy="646331"/>
          </a:xfrm>
          <a:prstGeom prst="rect">
            <a:avLst/>
          </a:prstGeom>
          <a:noFill/>
        </p:spPr>
        <p:txBody>
          <a:bodyPr wrap="square" rtlCol="0">
            <a:spAutoFit/>
          </a:bodyPr>
          <a:lstStyle/>
          <a:p>
            <a:r>
              <a:rPr lang="id-ID" sz="36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32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問題引導</a:t>
            </a:r>
            <a:endParaRPr lang="id-ID"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endParaRPr>
          </a:p>
        </p:txBody>
      </p:sp>
    </p:spTree>
    <p:extLst>
      <p:ext uri="{BB962C8B-B14F-4D97-AF65-F5344CB8AC3E}">
        <p14:creationId xmlns:p14="http://schemas.microsoft.com/office/powerpoint/2010/main" val="2794508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23">
            <a:extLst>
              <a:ext uri="{FF2B5EF4-FFF2-40B4-BE49-F238E27FC236}">
                <a16:creationId xmlns="" xmlns:a16="http://schemas.microsoft.com/office/drawing/2014/main" id="{8C0841F0-6B77-4AB2-B4F2-08D9063CBE2C}"/>
              </a:ext>
            </a:extLst>
          </p:cNvPr>
          <p:cNvPicPr>
            <a:picLocks noChangeAspect="1"/>
          </p:cNvPicPr>
          <p:nvPr/>
        </p:nvPicPr>
        <p:blipFill rotWithShape="1">
          <a:blip r:embed="rId3">
            <a:extLst>
              <a:ext uri="{28A0092B-C50C-407E-A947-70E740481C1C}">
                <a14:useLocalDpi xmlns:a14="http://schemas.microsoft.com/office/drawing/2010/main" val="0"/>
              </a:ext>
            </a:extLst>
          </a:blip>
          <a:srcRect l="8152" r="26434"/>
          <a:stretch/>
        </p:blipFill>
        <p:spPr>
          <a:xfrm>
            <a:off x="101142" y="146491"/>
            <a:ext cx="9042858" cy="6577718"/>
          </a:xfrm>
          <a:prstGeom prst="rect">
            <a:avLst/>
          </a:prstGeom>
          <a:blipFill>
            <a:blip r:embed="rId4"/>
            <a:stretch>
              <a:fillRect/>
            </a:stretch>
          </a:blipFill>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4</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0" y="-3175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101142" y="705994"/>
            <a:ext cx="9084040" cy="5933381"/>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1" name="Group 30"/>
          <p:cNvGrpSpPr/>
          <p:nvPr/>
        </p:nvGrpSpPr>
        <p:grpSpPr>
          <a:xfrm>
            <a:off x="392202" y="1166588"/>
            <a:ext cx="8359595" cy="4537524"/>
            <a:chOff x="8636465" y="-2226574"/>
            <a:chExt cx="11651715" cy="4537524"/>
          </a:xfrm>
        </p:grpSpPr>
        <p:cxnSp>
          <p:nvCxnSpPr>
            <p:cNvPr id="33" name="Straight Connector 32"/>
            <p:cNvCxnSpPr>
              <a:cxnSpLocks/>
            </p:cNvCxnSpPr>
            <p:nvPr/>
          </p:nvCxnSpPr>
          <p:spPr>
            <a:xfrm flipV="1">
              <a:off x="8891351" y="1146601"/>
              <a:ext cx="183243"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636465" y="-2226574"/>
              <a:ext cx="11651715" cy="4537524"/>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核能是指放射性原子在鏈式裂變過程中所產生的熱能，最常見用於核能發電的是鈾 </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235</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鈾是一種銀灰色的重金屬，在天然的物質中，它有最大的原子核。原子核是由不帶電荷的中子和帶正電荷的質子構成。所有物質都是由稱為原子的微粒組成。原子的中心是原子核，原子的質量幾乎全部集中在原子核，並有帶負電荷的電子圍繞著原子核旋轉。</a:t>
              </a:r>
            </a:p>
          </p:txBody>
        </p:sp>
      </p:grpSp>
      <p:sp>
        <p:nvSpPr>
          <p:cNvPr id="42" name="TextBox 41"/>
          <p:cNvSpPr txBox="1"/>
          <p:nvPr/>
        </p:nvSpPr>
        <p:spPr>
          <a:xfrm>
            <a:off x="556021" y="59663"/>
            <a:ext cx="5330179" cy="646331"/>
          </a:xfrm>
          <a:prstGeom prst="rect">
            <a:avLst/>
          </a:prstGeom>
          <a:noFill/>
        </p:spPr>
        <p:txBody>
          <a:bodyPr wrap="square" rtlCol="0">
            <a:spAutoFit/>
          </a:bodyPr>
          <a:lstStyle/>
          <a:p>
            <a:r>
              <a:rPr lang="id-ID" sz="36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32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學理解釋</a:t>
            </a:r>
            <a:endParaRPr lang="id-ID"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endParaRPr>
          </a:p>
        </p:txBody>
      </p:sp>
    </p:spTree>
    <p:extLst>
      <p:ext uri="{BB962C8B-B14F-4D97-AF65-F5344CB8AC3E}">
        <p14:creationId xmlns:p14="http://schemas.microsoft.com/office/powerpoint/2010/main" val="2094924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23">
            <a:extLst>
              <a:ext uri="{FF2B5EF4-FFF2-40B4-BE49-F238E27FC236}">
                <a16:creationId xmlns="" xmlns:a16="http://schemas.microsoft.com/office/drawing/2014/main" id="{8C0841F0-6B77-4AB2-B4F2-08D9063CB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0" y="102389"/>
            <a:ext cx="9144000" cy="4350870"/>
          </a:xfrm>
          <a:prstGeom prst="rect">
            <a:avLst/>
          </a:prstGeom>
          <a:blipFill>
            <a:blip r:embed="rId4"/>
            <a:stretch>
              <a:fillRect/>
            </a:stretch>
          </a:blipFill>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5</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0910" y="-1270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59960" y="3775512"/>
            <a:ext cx="9084040" cy="2815788"/>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1" name="Group 30"/>
          <p:cNvGrpSpPr/>
          <p:nvPr/>
        </p:nvGrpSpPr>
        <p:grpSpPr>
          <a:xfrm>
            <a:off x="381000" y="3775512"/>
            <a:ext cx="8359595" cy="2677656"/>
            <a:chOff x="8620851" y="382350"/>
            <a:chExt cx="11651715" cy="2677656"/>
          </a:xfrm>
        </p:grpSpPr>
        <p:cxnSp>
          <p:nvCxnSpPr>
            <p:cNvPr id="33" name="Straight Connector 32"/>
            <p:cNvCxnSpPr>
              <a:cxnSpLocks/>
            </p:cNvCxnSpPr>
            <p:nvPr/>
          </p:nvCxnSpPr>
          <p:spPr>
            <a:xfrm flipV="1">
              <a:off x="8891351" y="1146601"/>
              <a:ext cx="183243"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620851" y="382350"/>
              <a:ext cx="11651715" cy="2677656"/>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核裂變過程的第一步是鈾</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235</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原子受到中子撞擊，令原子核分裂成兩個較小的原子及數顆中子，新產生的中子跟著再撞擊和分裂出其他鈾</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235</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原子，釋放出更多中子</a:t>
              </a:r>
              <a:r>
                <a:rPr lang="zh-TW" altLang="en-US" sz="2800" b="1"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a:t>
              </a:r>
              <a:endPar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endParaRPr>
            </a:p>
          </p:txBody>
        </p:sp>
      </p:grpSp>
      <p:sp>
        <p:nvSpPr>
          <p:cNvPr id="42" name="TextBox 41"/>
          <p:cNvSpPr txBox="1"/>
          <p:nvPr/>
        </p:nvSpPr>
        <p:spPr>
          <a:xfrm>
            <a:off x="556021" y="59663"/>
            <a:ext cx="5330179" cy="646331"/>
          </a:xfrm>
          <a:prstGeom prst="rect">
            <a:avLst/>
          </a:prstGeom>
          <a:noFill/>
        </p:spPr>
        <p:txBody>
          <a:bodyPr wrap="square" rtlCol="0">
            <a:spAutoFit/>
          </a:bodyPr>
          <a:lstStyle/>
          <a:p>
            <a:r>
              <a:rPr lang="id-ID" sz="36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32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核能發電原理</a:t>
            </a:r>
            <a:endParaRPr lang="id-ID"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endParaRPr>
          </a:p>
        </p:txBody>
      </p:sp>
    </p:spTree>
    <p:extLst>
      <p:ext uri="{BB962C8B-B14F-4D97-AF65-F5344CB8AC3E}">
        <p14:creationId xmlns:p14="http://schemas.microsoft.com/office/powerpoint/2010/main" val="2599682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23">
            <a:extLst>
              <a:ext uri="{FF2B5EF4-FFF2-40B4-BE49-F238E27FC236}">
                <a16:creationId xmlns="" xmlns:a16="http://schemas.microsoft.com/office/drawing/2014/main" id="{8C0841F0-6B77-4AB2-B4F2-08D9063CBE2C}"/>
              </a:ext>
            </a:extLst>
          </p:cNvPr>
          <p:cNvPicPr>
            <a:picLocks noChangeAspect="1"/>
          </p:cNvPicPr>
          <p:nvPr/>
        </p:nvPicPr>
        <p:blipFill rotWithShape="1">
          <a:blip r:embed="rId3">
            <a:extLst>
              <a:ext uri="{28A0092B-C50C-407E-A947-70E740481C1C}">
                <a14:useLocalDpi xmlns:a14="http://schemas.microsoft.com/office/drawing/2010/main" val="0"/>
              </a:ext>
            </a:extLst>
          </a:blip>
          <a:srcRect l="8152" r="26434"/>
          <a:stretch/>
        </p:blipFill>
        <p:spPr>
          <a:xfrm>
            <a:off x="101142" y="146491"/>
            <a:ext cx="9042858" cy="6577718"/>
          </a:xfrm>
          <a:prstGeom prst="rect">
            <a:avLst/>
          </a:prstGeom>
          <a:blipFill>
            <a:blip r:embed="rId4"/>
            <a:stretch>
              <a:fillRect/>
            </a:stretch>
          </a:blipFill>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6</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0" y="-3175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101142" y="705994"/>
            <a:ext cx="9084040" cy="5933381"/>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33" name="Straight Connector 32"/>
          <p:cNvCxnSpPr>
            <a:cxnSpLocks/>
          </p:cNvCxnSpPr>
          <p:nvPr/>
        </p:nvCxnSpPr>
        <p:spPr>
          <a:xfrm flipV="1">
            <a:off x="575080" y="4539763"/>
            <a:ext cx="131469"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6021" y="59663"/>
            <a:ext cx="5330179" cy="646331"/>
          </a:xfrm>
          <a:prstGeom prst="rect">
            <a:avLst/>
          </a:prstGeom>
          <a:noFill/>
        </p:spPr>
        <p:txBody>
          <a:bodyPr wrap="square" rtlCol="0">
            <a:spAutoFit/>
          </a:bodyPr>
          <a:lstStyle/>
          <a:p>
            <a:r>
              <a:rPr lang="id-ID" sz="36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32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學理解釋</a:t>
            </a:r>
            <a:endParaRPr lang="id-ID"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endParaRPr>
          </a:p>
        </p:txBody>
      </p:sp>
      <p:pic>
        <p:nvPicPr>
          <p:cNvPr id="13" name="圖片 12" descr="https://www.clpgroup.com/NuclearEnergy/Chi/images/science/atom.jpg"/>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8596" y="1204279"/>
            <a:ext cx="5843906" cy="4936809"/>
          </a:xfrm>
          <a:prstGeom prst="rect">
            <a:avLst/>
          </a:prstGeom>
          <a:ln>
            <a:noFill/>
          </a:ln>
          <a:effectLst>
            <a:softEdge rad="112500"/>
          </a:effectLst>
        </p:spPr>
      </p:pic>
    </p:spTree>
    <p:extLst>
      <p:ext uri="{BB962C8B-B14F-4D97-AF65-F5344CB8AC3E}">
        <p14:creationId xmlns:p14="http://schemas.microsoft.com/office/powerpoint/2010/main" val="345838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23">
            <a:extLst>
              <a:ext uri="{FF2B5EF4-FFF2-40B4-BE49-F238E27FC236}">
                <a16:creationId xmlns="" xmlns:a16="http://schemas.microsoft.com/office/drawing/2014/main" id="{8C0841F0-6B77-4AB2-B4F2-08D9063CB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0" y="52913"/>
            <a:ext cx="9144000" cy="4449822"/>
          </a:xfrm>
          <a:prstGeom prst="rect">
            <a:avLst/>
          </a:prstGeom>
          <a:blipFill>
            <a:blip r:embed="rId4"/>
            <a:stretch>
              <a:fillRect/>
            </a:stretch>
          </a:blipFill>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7</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9960" y="-1270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59960" y="3775512"/>
            <a:ext cx="9084040" cy="2815788"/>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1" name="Group 30"/>
          <p:cNvGrpSpPr/>
          <p:nvPr/>
        </p:nvGrpSpPr>
        <p:grpSpPr>
          <a:xfrm>
            <a:off x="381000" y="3775512"/>
            <a:ext cx="8359595" cy="2031325"/>
            <a:chOff x="8620851" y="382350"/>
            <a:chExt cx="11651715" cy="2031325"/>
          </a:xfrm>
        </p:grpSpPr>
        <p:cxnSp>
          <p:nvCxnSpPr>
            <p:cNvPr id="33" name="Straight Connector 32"/>
            <p:cNvCxnSpPr>
              <a:cxnSpLocks/>
            </p:cNvCxnSpPr>
            <p:nvPr/>
          </p:nvCxnSpPr>
          <p:spPr>
            <a:xfrm flipV="1">
              <a:off x="8891351" y="1146601"/>
              <a:ext cx="183243"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620851" y="382350"/>
              <a:ext cx="11651715" cy="2031325"/>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因</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裂變持續發生，結果形成一系列的核裂變過程，被稱為「鏈式反應」。鏈式反應釋放的熱能可用於產生蒸汽來推動汽輪機及發電機，從而產生電力。</a:t>
              </a:r>
            </a:p>
          </p:txBody>
        </p:sp>
      </p:grpSp>
      <p:sp>
        <p:nvSpPr>
          <p:cNvPr id="42" name="TextBox 41"/>
          <p:cNvSpPr txBox="1"/>
          <p:nvPr/>
        </p:nvSpPr>
        <p:spPr>
          <a:xfrm>
            <a:off x="556021" y="59663"/>
            <a:ext cx="5330179" cy="646331"/>
          </a:xfrm>
          <a:prstGeom prst="rect">
            <a:avLst/>
          </a:prstGeom>
          <a:noFill/>
        </p:spPr>
        <p:txBody>
          <a:bodyPr wrap="square" rtlCol="0">
            <a:spAutoFit/>
          </a:bodyPr>
          <a:lstStyle/>
          <a:p>
            <a:r>
              <a:rPr lang="id-ID" sz="36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32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核能發電原理</a:t>
            </a:r>
            <a:endParaRPr lang="id-ID"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endParaRPr>
          </a:p>
        </p:txBody>
      </p:sp>
    </p:spTree>
    <p:extLst>
      <p:ext uri="{BB962C8B-B14F-4D97-AF65-F5344CB8AC3E}">
        <p14:creationId xmlns:p14="http://schemas.microsoft.com/office/powerpoint/2010/main" val="2998377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23">
            <a:extLst>
              <a:ext uri="{FF2B5EF4-FFF2-40B4-BE49-F238E27FC236}">
                <a16:creationId xmlns="" xmlns:a16="http://schemas.microsoft.com/office/drawing/2014/main" id="{8C0841F0-6B77-4AB2-B4F2-08D9063CB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29" y="268988"/>
            <a:ext cx="8606135" cy="4214769"/>
          </a:xfrm>
          <a:prstGeom prst="rect">
            <a:avLst/>
          </a:prstGeom>
          <a:blipFill>
            <a:blip r:embed="rId4"/>
            <a:stretch>
              <a:fillRect/>
            </a:stretch>
          </a:blipFill>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8</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9981" y="-1270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59960" y="3638550"/>
            <a:ext cx="9084040" cy="3009900"/>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1" name="Group 30"/>
          <p:cNvGrpSpPr/>
          <p:nvPr/>
        </p:nvGrpSpPr>
        <p:grpSpPr>
          <a:xfrm>
            <a:off x="381000" y="3908862"/>
            <a:ext cx="8359595" cy="2598532"/>
            <a:chOff x="8620851" y="515700"/>
            <a:chExt cx="11651715" cy="2598532"/>
          </a:xfrm>
        </p:grpSpPr>
        <p:cxnSp>
          <p:nvCxnSpPr>
            <p:cNvPr id="33" name="Straight Connector 32"/>
            <p:cNvCxnSpPr>
              <a:cxnSpLocks/>
            </p:cNvCxnSpPr>
            <p:nvPr/>
          </p:nvCxnSpPr>
          <p:spPr>
            <a:xfrm flipV="1">
              <a:off x="8891351" y="1146601"/>
              <a:ext cx="183243"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620851" y="515700"/>
              <a:ext cx="11651715" cy="259853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核反應堆及原子彈有甚麼分別？商用核反應堆會否因意外事故或受到人為破壞，導致像原子彈般的爆炸呢？答案是「不會」，因為用於發電的核反應堆裡所用的鈾成份與原子彈所用的成份截然不同。</a:t>
              </a:r>
            </a:p>
          </p:txBody>
        </p:sp>
      </p:grpSp>
      <p:sp>
        <p:nvSpPr>
          <p:cNvPr id="42" name="TextBox 41"/>
          <p:cNvSpPr txBox="1"/>
          <p:nvPr/>
        </p:nvSpPr>
        <p:spPr>
          <a:xfrm>
            <a:off x="556021" y="59663"/>
            <a:ext cx="5330179" cy="646331"/>
          </a:xfrm>
          <a:prstGeom prst="rect">
            <a:avLst/>
          </a:prstGeom>
          <a:noFill/>
        </p:spPr>
        <p:txBody>
          <a:bodyPr wrap="square" rtlCol="0">
            <a:spAutoFit/>
          </a:bodyPr>
          <a:lstStyle/>
          <a:p>
            <a:r>
              <a:rPr lang="id-ID" sz="36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32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核能發電原理</a:t>
            </a:r>
            <a:endParaRPr lang="id-ID"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endParaRPr>
          </a:p>
        </p:txBody>
      </p:sp>
    </p:spTree>
    <p:extLst>
      <p:ext uri="{BB962C8B-B14F-4D97-AF65-F5344CB8AC3E}">
        <p14:creationId xmlns:p14="http://schemas.microsoft.com/office/powerpoint/2010/main" val="1869889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23">
            <a:extLst>
              <a:ext uri="{FF2B5EF4-FFF2-40B4-BE49-F238E27FC236}">
                <a16:creationId xmlns="" xmlns:a16="http://schemas.microsoft.com/office/drawing/2014/main" id="{8C0841F0-6B77-4AB2-B4F2-08D9063CBE2C}"/>
              </a:ext>
            </a:extLst>
          </p:cNvPr>
          <p:cNvPicPr>
            <a:picLocks noChangeAspect="1"/>
          </p:cNvPicPr>
          <p:nvPr/>
        </p:nvPicPr>
        <p:blipFill rotWithShape="1">
          <a:blip r:embed="rId3">
            <a:extLst>
              <a:ext uri="{28A0092B-C50C-407E-A947-70E740481C1C}">
                <a14:useLocalDpi xmlns:a14="http://schemas.microsoft.com/office/drawing/2010/main" val="0"/>
              </a:ext>
            </a:extLst>
          </a:blip>
          <a:srcRect l="15307" r="16205"/>
          <a:stretch/>
        </p:blipFill>
        <p:spPr>
          <a:xfrm>
            <a:off x="-1" y="95250"/>
            <a:ext cx="9144001" cy="6540818"/>
          </a:xfrm>
          <a:prstGeom prst="rect">
            <a:avLst/>
          </a:prstGeom>
          <a:blipFill>
            <a:blip r:embed="rId4"/>
            <a:stretch>
              <a:fillRect/>
            </a:stretch>
          </a:blipFill>
          <a:ln>
            <a:noFill/>
          </a:ln>
          <a:effectLst>
            <a:softEdge rad="112500"/>
          </a:effectLst>
        </p:spPr>
      </p:pic>
      <p:sp>
        <p:nvSpPr>
          <p:cNvPr id="43" name="TextBox 42"/>
          <p:cNvSpPr txBox="1"/>
          <p:nvPr/>
        </p:nvSpPr>
        <p:spPr>
          <a:xfrm>
            <a:off x="8568929" y="267413"/>
            <a:ext cx="343333"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9</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5" name="Straight Connector 44"/>
          <p:cNvCxnSpPr/>
          <p:nvPr/>
        </p:nvCxnSpPr>
        <p:spPr>
          <a:xfrm>
            <a:off x="4572000"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72" y="304478"/>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568929" y="304478"/>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 y="-12700"/>
            <a:ext cx="9143998" cy="6870700"/>
          </a:xfrm>
          <a:prstGeom prst="rect">
            <a:avLst/>
          </a:prstGeom>
          <a:solidFill>
            <a:srgbClr val="0020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圓角矩形 3"/>
          <p:cNvSpPr/>
          <p:nvPr/>
        </p:nvSpPr>
        <p:spPr>
          <a:xfrm>
            <a:off x="59960" y="971551"/>
            <a:ext cx="9084040" cy="5353050"/>
          </a:xfrm>
          <a:prstGeom prst="round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1" name="Group 30"/>
          <p:cNvGrpSpPr/>
          <p:nvPr/>
        </p:nvGrpSpPr>
        <p:grpSpPr>
          <a:xfrm>
            <a:off x="528165" y="1499461"/>
            <a:ext cx="8359595" cy="3223544"/>
            <a:chOff x="8825972" y="-1893701"/>
            <a:chExt cx="11651715" cy="3223544"/>
          </a:xfrm>
        </p:grpSpPr>
        <p:cxnSp>
          <p:nvCxnSpPr>
            <p:cNvPr id="33" name="Straight Connector 32"/>
            <p:cNvCxnSpPr>
              <a:cxnSpLocks/>
            </p:cNvCxnSpPr>
            <p:nvPr/>
          </p:nvCxnSpPr>
          <p:spPr>
            <a:xfrm flipV="1">
              <a:off x="8891351" y="1146601"/>
              <a:ext cx="183243" cy="18324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825972" y="-1893701"/>
              <a:ext cx="11651715" cy="1305870"/>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原子彈採用超過</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90%</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高濃度鈾</a:t>
              </a:r>
              <a:r>
                <a:rPr lang="en-US" altLang="zh-TW"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235</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a:rPr>
                <a:t>，可製造大規模的鏈式反應，並能一次過產生巨大能量。</a:t>
              </a:r>
            </a:p>
          </p:txBody>
        </p:sp>
      </p:grpSp>
      <p:sp>
        <p:nvSpPr>
          <p:cNvPr id="42" name="TextBox 41"/>
          <p:cNvSpPr txBox="1"/>
          <p:nvPr/>
        </p:nvSpPr>
        <p:spPr>
          <a:xfrm>
            <a:off x="556020" y="175079"/>
            <a:ext cx="5330179" cy="646331"/>
          </a:xfrm>
          <a:prstGeom prst="rect">
            <a:avLst/>
          </a:prstGeom>
          <a:noFill/>
        </p:spPr>
        <p:txBody>
          <a:bodyPr wrap="square" rtlCol="0">
            <a:spAutoFit/>
          </a:bodyPr>
          <a:lstStyle/>
          <a:p>
            <a:r>
              <a:rPr lang="id-ID" sz="3600" dirty="0" smtClean="0">
                <a:solidFill>
                  <a:srgbClr val="FFFFFF"/>
                </a:solidFill>
                <a:latin typeface="Montserrat" panose="02000505000000020004" pitchFamily="2" charset="0"/>
                <a:ea typeface="Roboto" pitchFamily="2" charset="0"/>
                <a:cs typeface="Lato" panose="020F0502020204030203" pitchFamily="34" charset="0"/>
              </a:rPr>
              <a:t>_</a:t>
            </a:r>
            <a:r>
              <a:rPr lang="zh-TW" altLang="en-US" sz="32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rPr>
              <a:t>核能發電原理</a:t>
            </a:r>
            <a:endParaRPr lang="id-ID"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panose="020F0502020204030203" pitchFamily="34" charset="0"/>
            </a:endParaRPr>
          </a:p>
        </p:txBody>
      </p:sp>
      <p:pic>
        <p:nvPicPr>
          <p:cNvPr id="13" name="圖片 12" descr="https://www.clpgroup.com/NuclearEnergy/Chi/images/science/chart3.21_1.jpg"/>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5670" b="6702"/>
          <a:stretch/>
        </p:blipFill>
        <p:spPr bwMode="auto">
          <a:xfrm>
            <a:off x="640805" y="3762786"/>
            <a:ext cx="7679869" cy="19204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6416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1" decel="10000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0-#ppt_h/2"/>
                                          </p:val>
                                        </p:tav>
                                        <p:tav tm="100000">
                                          <p:val>
                                            <p:strVal val="#ppt_y"/>
                                          </p:val>
                                        </p:tav>
                                      </p:tavLst>
                                    </p:anim>
                                  </p:childTnLst>
                                </p:cTn>
                              </p:par>
                              <p:par>
                                <p:cTn id="23" presetID="2" presetClass="entr" presetSubtype="1" decel="10000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0-#ppt_h/2"/>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2" grpId="0"/>
    </p:bld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000000"/>
      </a:dk2>
      <a:lt2>
        <a:srgbClr val="F8F8F8"/>
      </a:lt2>
      <a:accent1>
        <a:srgbClr val="FF6565"/>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Montserra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11330</TotalTime>
  <Words>1813</Words>
  <Application>Microsoft Office PowerPoint</Application>
  <PresentationFormat>如螢幕大小 (4:3)</PresentationFormat>
  <Paragraphs>158</Paragraphs>
  <Slides>28</Slides>
  <Notes>28</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林怡廷(yiting.lin)</dc:creator>
  <dc:description>http://www.ypppt.com/</dc:description>
  <cp:lastModifiedBy>林怡廷(yiting.lin)</cp:lastModifiedBy>
  <cp:revision>308</cp:revision>
  <dcterms:created xsi:type="dcterms:W3CDTF">2017-02-20T08:32:00Z</dcterms:created>
  <dcterms:modified xsi:type="dcterms:W3CDTF">2020-06-16T06:27:34Z</dcterms:modified>
</cp:coreProperties>
</file>